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1"/>
  </p:notesMasterIdLst>
  <p:handoutMasterIdLst>
    <p:handoutMasterId r:id="rId32"/>
  </p:handoutMasterIdLst>
  <p:sldIdLst>
    <p:sldId id="256" r:id="rId5"/>
    <p:sldId id="513" r:id="rId6"/>
    <p:sldId id="258" r:id="rId7"/>
    <p:sldId id="460" r:id="rId8"/>
    <p:sldId id="481" r:id="rId9"/>
    <p:sldId id="462" r:id="rId10"/>
    <p:sldId id="493" r:id="rId11"/>
    <p:sldId id="494" r:id="rId12"/>
    <p:sldId id="495" r:id="rId13"/>
    <p:sldId id="496" r:id="rId14"/>
    <p:sldId id="497" r:id="rId15"/>
    <p:sldId id="498" r:id="rId16"/>
    <p:sldId id="499" r:id="rId17"/>
    <p:sldId id="500" r:id="rId18"/>
    <p:sldId id="501" r:id="rId19"/>
    <p:sldId id="503" r:id="rId20"/>
    <p:sldId id="502" r:id="rId21"/>
    <p:sldId id="504" r:id="rId22"/>
    <p:sldId id="506" r:id="rId23"/>
    <p:sldId id="505" r:id="rId24"/>
    <p:sldId id="507" r:id="rId25"/>
    <p:sldId id="508" r:id="rId26"/>
    <p:sldId id="509" r:id="rId27"/>
    <p:sldId id="510" r:id="rId28"/>
    <p:sldId id="511" r:id="rId29"/>
    <p:sldId id="512" r:id="rId30"/>
  </p:sldIdLst>
  <p:sldSz cx="9144000" cy="6858000" type="screen4x3"/>
  <p:notesSz cx="9928225" cy="6797675"/>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autoAdjust="0"/>
    <p:restoredTop sz="94646" autoAdjust="0"/>
  </p:normalViewPr>
  <p:slideViewPr>
    <p:cSldViewPr>
      <p:cViewPr varScale="1">
        <p:scale>
          <a:sx n="78" d="100"/>
          <a:sy n="78" d="100"/>
        </p:scale>
        <p:origin x="129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ChocoCrocs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317021741494811"/>
          <c:y val="0.20477405408240584"/>
          <c:w val="0.57906951222977465"/>
          <c:h val="0.63517744764987583"/>
        </c:manualLayout>
      </c:layout>
      <c:lineChart>
        <c:grouping val="standard"/>
        <c:varyColors val="0"/>
        <c:ser>
          <c:idx val="0"/>
          <c:order val="0"/>
          <c:tx>
            <c:strRef>
              <c:f>Sheet1!$A$2</c:f>
              <c:strCache>
                <c:ptCount val="1"/>
                <c:pt idx="0">
                  <c:v>Large Choc Box</c:v>
                </c:pt>
              </c:strCache>
            </c:strRef>
          </c:tx>
          <c:spPr>
            <a:ln w="28575" cap="rnd">
              <a:solidFill>
                <a:schemeClr val="accent1"/>
              </a:solidFill>
              <a:round/>
            </a:ln>
            <a:effectLst/>
          </c:spPr>
          <c:marker>
            <c:symbol val="none"/>
          </c:marker>
          <c:cat>
            <c:strRef>
              <c:f>Sheet1!$B$1:$G$1</c:f>
              <c:strCache>
                <c:ptCount val="6"/>
                <c:pt idx="0">
                  <c:v>Jan</c:v>
                </c:pt>
                <c:pt idx="1">
                  <c:v>Feb</c:v>
                </c:pt>
                <c:pt idx="2">
                  <c:v>Mar</c:v>
                </c:pt>
                <c:pt idx="3">
                  <c:v>Apr</c:v>
                </c:pt>
                <c:pt idx="4">
                  <c:v>May</c:v>
                </c:pt>
                <c:pt idx="5">
                  <c:v>Jun</c:v>
                </c:pt>
              </c:strCache>
            </c:strRef>
          </c:cat>
          <c:val>
            <c:numRef>
              <c:f>Sheet1!$B$2:$G$2</c:f>
              <c:numCache>
                <c:formatCode>General</c:formatCode>
                <c:ptCount val="6"/>
                <c:pt idx="0">
                  <c:v>16</c:v>
                </c:pt>
                <c:pt idx="1">
                  <c:v>11</c:v>
                </c:pt>
                <c:pt idx="2">
                  <c:v>8</c:v>
                </c:pt>
                <c:pt idx="3">
                  <c:v>6</c:v>
                </c:pt>
                <c:pt idx="4">
                  <c:v>3</c:v>
                </c:pt>
                <c:pt idx="5">
                  <c:v>1</c:v>
                </c:pt>
              </c:numCache>
            </c:numRef>
          </c:val>
          <c:smooth val="0"/>
        </c:ser>
        <c:ser>
          <c:idx val="1"/>
          <c:order val="1"/>
          <c:tx>
            <c:strRef>
              <c:f>Sheet1!$A$3</c:f>
              <c:strCache>
                <c:ptCount val="1"/>
                <c:pt idx="0">
                  <c:v>Small Choc Box</c:v>
                </c:pt>
              </c:strCache>
            </c:strRef>
          </c:tx>
          <c:spPr>
            <a:ln w="28575" cap="rnd">
              <a:solidFill>
                <a:schemeClr val="accent2"/>
              </a:solidFill>
              <a:round/>
            </a:ln>
            <a:effectLst/>
          </c:spPr>
          <c:marker>
            <c:symbol val="none"/>
          </c:marker>
          <c:cat>
            <c:strRef>
              <c:f>Sheet1!$B$1:$G$1</c:f>
              <c:strCache>
                <c:ptCount val="6"/>
                <c:pt idx="0">
                  <c:v>Jan</c:v>
                </c:pt>
                <c:pt idx="1">
                  <c:v>Feb</c:v>
                </c:pt>
                <c:pt idx="2">
                  <c:v>Mar</c:v>
                </c:pt>
                <c:pt idx="3">
                  <c:v>Apr</c:v>
                </c:pt>
                <c:pt idx="4">
                  <c:v>May</c:v>
                </c:pt>
                <c:pt idx="5">
                  <c:v>Jun</c:v>
                </c:pt>
              </c:strCache>
            </c:strRef>
          </c:cat>
          <c:val>
            <c:numRef>
              <c:f>Sheet1!$B$3:$G$3</c:f>
              <c:numCache>
                <c:formatCode>General</c:formatCode>
                <c:ptCount val="6"/>
                <c:pt idx="0">
                  <c:v>1</c:v>
                </c:pt>
                <c:pt idx="1">
                  <c:v>3</c:v>
                </c:pt>
                <c:pt idx="2">
                  <c:v>6</c:v>
                </c:pt>
                <c:pt idx="3">
                  <c:v>8</c:v>
                </c:pt>
                <c:pt idx="4">
                  <c:v>10</c:v>
                </c:pt>
                <c:pt idx="5">
                  <c:v>12</c:v>
                </c:pt>
              </c:numCache>
            </c:numRef>
          </c:val>
          <c:smooth val="0"/>
        </c:ser>
        <c:ser>
          <c:idx val="2"/>
          <c:order val="2"/>
          <c:tx>
            <c:strRef>
              <c:f>Sheet1!$A$4</c:f>
              <c:strCache>
                <c:ptCount val="1"/>
                <c:pt idx="0">
                  <c:v>Praline Filled Bars</c:v>
                </c:pt>
              </c:strCache>
            </c:strRef>
          </c:tx>
          <c:spPr>
            <a:ln w="28575" cap="rnd">
              <a:solidFill>
                <a:schemeClr val="accent3"/>
              </a:solidFill>
              <a:round/>
            </a:ln>
            <a:effectLst/>
          </c:spPr>
          <c:marker>
            <c:symbol val="none"/>
          </c:marker>
          <c:cat>
            <c:strRef>
              <c:f>Sheet1!$B$1:$G$1</c:f>
              <c:strCache>
                <c:ptCount val="6"/>
                <c:pt idx="0">
                  <c:v>Jan</c:v>
                </c:pt>
                <c:pt idx="1">
                  <c:v>Feb</c:v>
                </c:pt>
                <c:pt idx="2">
                  <c:v>Mar</c:v>
                </c:pt>
                <c:pt idx="3">
                  <c:v>Apr</c:v>
                </c:pt>
                <c:pt idx="4">
                  <c:v>May</c:v>
                </c:pt>
                <c:pt idx="5">
                  <c:v>Jun</c:v>
                </c:pt>
              </c:strCache>
            </c:strRef>
          </c:cat>
          <c:val>
            <c:numRef>
              <c:f>Sheet1!$B$4:$G$4</c:f>
              <c:numCache>
                <c:formatCode>General</c:formatCode>
                <c:ptCount val="6"/>
                <c:pt idx="0">
                  <c:v>10</c:v>
                </c:pt>
                <c:pt idx="1">
                  <c:v>10</c:v>
                </c:pt>
                <c:pt idx="2">
                  <c:v>10</c:v>
                </c:pt>
                <c:pt idx="3">
                  <c:v>10</c:v>
                </c:pt>
                <c:pt idx="4">
                  <c:v>10</c:v>
                </c:pt>
                <c:pt idx="5">
                  <c:v>10</c:v>
                </c:pt>
              </c:numCache>
            </c:numRef>
          </c:val>
          <c:smooth val="0"/>
        </c:ser>
        <c:dLbls>
          <c:showLegendKey val="0"/>
          <c:showVal val="0"/>
          <c:showCatName val="0"/>
          <c:showSerName val="0"/>
          <c:showPercent val="0"/>
          <c:showBubbleSize val="0"/>
        </c:dLbls>
        <c:smooth val="0"/>
        <c:axId val="411501648"/>
        <c:axId val="411508176"/>
      </c:lineChart>
      <c:catAx>
        <c:axId val="411501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1508176"/>
        <c:crosses val="autoZero"/>
        <c:auto val="1"/>
        <c:lblAlgn val="ctr"/>
        <c:lblOffset val="100"/>
        <c:noMultiLvlLbl val="0"/>
      </c:catAx>
      <c:valAx>
        <c:axId val="41150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Sales </a:t>
                </a:r>
                <a:r>
                  <a:rPr lang="en-GB" dirty="0" smtClean="0"/>
                  <a:t>Volume (000’s)</a:t>
                </a:r>
                <a:endParaRPr lang="en-GB"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1501648"/>
        <c:crosses val="autoZero"/>
        <c:crossBetween val="between"/>
      </c:valAx>
      <c:spPr>
        <a:noFill/>
        <a:ln>
          <a:noFill/>
        </a:ln>
        <a:effectLst/>
      </c:spPr>
    </c:plotArea>
    <c:legend>
      <c:legendPos val="r"/>
      <c:layout>
        <c:manualLayout>
          <c:xMode val="edge"/>
          <c:yMode val="edge"/>
          <c:x val="0.74223972964472262"/>
          <c:y val="0.41506996095224447"/>
          <c:w val="0.23909446855375802"/>
          <c:h val="0.5059859488023887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3213205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124353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4103756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5277876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439415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350951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7487510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042923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4590386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2085756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967460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0542864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3762371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88880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4157087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258848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157066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1570663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3.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18.xml"/><Relationship Id="rId5" Type="http://schemas.openxmlformats.org/officeDocument/2006/relationships/slide" Target="../slides/slide5.xml"/><Relationship Id="rId4" Type="http://schemas.openxmlformats.org/officeDocument/2006/relationships/slide" Target="../slides/slide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58781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3.4.1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17387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3.4.2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665711"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3759928"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3.4.3</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8" action="ppaction://hlinksldjump"/>
          </p:cNvPr>
          <p:cNvSpPr/>
          <p:nvPr userDrawn="1"/>
        </p:nvSpPr>
        <p:spPr>
          <a:xfrm>
            <a:off x="4343400"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3"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3.4%20-%20Tasks/16.1%20-%20Activity%20-%20Market%20Strategy.docx" TargetMode="External"/></Relationships>
</file>

<file path=ppt/slides/_rels/slide1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3.4%20-%20Tasks/Activity%2016.2%20-%20Marketing%20Strategy.docx"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3.4%20-%20Tasks/Activity%2016.2%20-%20Marketing%20Strategy.doc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1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gif"/></Relationships>
</file>

<file path=ppt/slides/_rels/slide15.xml.rels><?xml version="1.0" encoding="UTF-8" standalone="yes"?>
<Relationships xmlns="http://schemas.openxmlformats.org/package/2006/relationships"><Relationship Id="rId8" Type="http://schemas.openxmlformats.org/officeDocument/2006/relationships/hyperlink" Target="http://slideplayer.com/slide/6302525/" TargetMode="External"/><Relationship Id="rId3" Type="http://schemas.openxmlformats.org/officeDocument/2006/relationships/slide" Target="slide6.xml"/><Relationship Id="rId7"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legal500.com/c/egypt/developments/2903" TargetMode="External"/><Relationship Id="rId5" Type="http://schemas.openxmlformats.org/officeDocument/2006/relationships/image" Target="../media/image12.jpeg"/><Relationship Id="rId4" Type="http://schemas.openxmlformats.org/officeDocument/2006/relationships/hyperlink" Target="http://english.ahram.org.eg/NewsContent/3/12/4087/Business/Economy/Egypt-revises-consumer-protection-laws.aspx" TargetMode="External"/><Relationship Id="rId9"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3.4%20-%20Tasks/Activity%2016.3%20-%20Consumer%20Protection.docx"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finance.yahoo.com/news/overseas-markets-nike-obstacles-leading-170610227.html" TargetMode="External"/><Relationship Id="rId3" Type="http://schemas.openxmlformats.org/officeDocument/2006/relationships/slide" Target="slide6.xml"/><Relationship Id="rId7" Type="http://schemas.openxmlformats.org/officeDocument/2006/relationships/image" Target="../media/image20.gi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toyota-global.com/company/history_of_toyota/75years/data/conditions/facilities/companies/manufacturing.html" TargetMode="External"/><Relationship Id="rId5" Type="http://schemas.openxmlformats.org/officeDocument/2006/relationships/image" Target="../media/image19.jpeg"/><Relationship Id="rId4" Type="http://schemas.openxmlformats.org/officeDocument/2006/relationships/hyperlink" Target="https://www.family.co.jp/english/management_strategy/overseas_markets.html" TargetMode="External"/><Relationship Id="rId9"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hyperlink" Target="3.4%20-%20Tasks/3.4%20&#8211;%20Exam%20Questions%20-%20Paper%201.docx"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24.xml.rels><?xml version="1.0" encoding="UTF-8" standalone="yes"?>
<Relationships xmlns="http://schemas.openxmlformats.org/package/2006/relationships"><Relationship Id="rId3" Type="http://schemas.openxmlformats.org/officeDocument/2006/relationships/hyperlink" Target="3.4%20-%20Tasks/3.4%20&#8211;%20Exam%20Questions%20-%20Paper%201.doc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25.xml.rels><?xml version="1.0" encoding="UTF-8" standalone="yes"?>
<Relationships xmlns="http://schemas.openxmlformats.org/package/2006/relationships"><Relationship Id="rId3" Type="http://schemas.openxmlformats.org/officeDocument/2006/relationships/hyperlink" Target="3.4%20-%20Tasks/3.4%20&#8211;%20Exam%20Questions%20-%20Paper%202.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chart" Target="../charts/chart1.xml"/></Relationships>
</file>

<file path=ppt/slides/_rels/slide26.xml.rels><?xml version="1.0" encoding="UTF-8" standalone="yes"?>
<Relationships xmlns="http://schemas.openxmlformats.org/package/2006/relationships"><Relationship Id="rId3" Type="http://schemas.openxmlformats.org/officeDocument/2006/relationships/hyperlink" Target="3.4%20-%20Tasks/3.4%20&#8211;%20Exam%20Questions%20-%20Paper%202.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26276"/>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6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3.4 – Marketing Strategy</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400" dirty="0" smtClean="0"/>
              <a:t>3.4.1 – Marketing Strategy – Activity 16.1</a:t>
            </a:r>
            <a:endParaRPr lang="en-GB" sz="3400" b="1" dirty="0" smtClean="0"/>
          </a:p>
        </p:txBody>
      </p:sp>
      <p:sp>
        <p:nvSpPr>
          <p:cNvPr id="8" name="Rectangle 7"/>
          <p:cNvSpPr/>
          <p:nvPr/>
        </p:nvSpPr>
        <p:spPr>
          <a:xfrm>
            <a:off x="304800" y="1143000"/>
            <a:ext cx="8534400" cy="5601533"/>
          </a:xfrm>
          <a:prstGeom prst="rect">
            <a:avLst/>
          </a:prstGeom>
        </p:spPr>
        <p:txBody>
          <a:bodyPr wrap="square">
            <a:spAutoFit/>
          </a:bodyPr>
          <a:lstStyle/>
          <a:p>
            <a:pPr marL="339725" indent="-339725">
              <a:spcAft>
                <a:spcPts val="600"/>
              </a:spcAft>
              <a:buClr>
                <a:srgbClr val="00B050"/>
              </a:buClr>
            </a:pPr>
            <a:r>
              <a:rPr lang="en-GB" sz="1700" b="1" dirty="0" smtClean="0">
                <a:solidFill>
                  <a:srgbClr val="FF0000"/>
                </a:solidFill>
              </a:rPr>
              <a:t>Activity 16.1</a:t>
            </a:r>
          </a:p>
          <a:p>
            <a:pPr marL="339725" indent="-339725">
              <a:spcAft>
                <a:spcPts val="600"/>
              </a:spcAft>
              <a:buClr>
                <a:srgbClr val="00B050"/>
              </a:buClr>
              <a:buFont typeface="Wingdings 3" pitchFamily="18" charset="2"/>
              <a:buChar char=""/>
            </a:pPr>
            <a:r>
              <a:rPr lang="en-GB" sz="1700" dirty="0" smtClean="0">
                <a:solidFill>
                  <a:srgbClr val="FF0000"/>
                </a:solidFill>
              </a:rPr>
              <a:t>Choose a product which you think will have  a lot of sales in your country (this could be a new product or an existing product such as bottled water). Create a marketing strategy for this product by including answers to the following questions:</a:t>
            </a:r>
          </a:p>
          <a:p>
            <a:pPr marL="571500" indent="-293688">
              <a:spcAft>
                <a:spcPts val="600"/>
              </a:spcAft>
              <a:buClr>
                <a:srgbClr val="00B050"/>
              </a:buClr>
              <a:buFont typeface="+mj-lt"/>
              <a:buAutoNum type="alphaLcParenR"/>
            </a:pPr>
            <a:r>
              <a:rPr lang="en-GB" sz="1700" dirty="0" smtClean="0">
                <a:solidFill>
                  <a:srgbClr val="FF0000"/>
                </a:solidFill>
              </a:rPr>
              <a:t>Who is your target market? What are the characteristics of the consumers you think will buy your product? What is their market segment? Justify your answers.</a:t>
            </a:r>
          </a:p>
          <a:p>
            <a:pPr marL="571500" indent="-293688">
              <a:spcAft>
                <a:spcPts val="600"/>
              </a:spcAft>
              <a:buClr>
                <a:srgbClr val="00B050"/>
              </a:buClr>
              <a:buFont typeface="+mj-lt"/>
              <a:buAutoNum type="alphaLcParenR"/>
            </a:pPr>
            <a:r>
              <a:rPr lang="en-GB" sz="1700" dirty="0" smtClean="0">
                <a:solidFill>
                  <a:srgbClr val="FF0000"/>
                </a:solidFill>
              </a:rPr>
              <a:t>How does your product meet their needs? Why will your consumers buy your product rather than a competitor’s product? What is your products Unique Selling Point (USP) that makes it different to your competitor’s products? Justify your answers.</a:t>
            </a:r>
          </a:p>
          <a:p>
            <a:pPr marL="571500" indent="-293688">
              <a:spcAft>
                <a:spcPts val="600"/>
              </a:spcAft>
              <a:buClr>
                <a:srgbClr val="00B050"/>
              </a:buClr>
              <a:buFont typeface="+mj-lt"/>
              <a:buAutoNum type="alphaLcParenR"/>
            </a:pPr>
            <a:r>
              <a:rPr lang="en-GB" sz="1700" dirty="0" smtClean="0">
                <a:solidFill>
                  <a:srgbClr val="FF0000"/>
                </a:solidFill>
              </a:rPr>
              <a:t>What price will this target market be willing to pay? What pricing strategy will you use? Justify your answers.</a:t>
            </a:r>
          </a:p>
          <a:p>
            <a:pPr marL="571500" indent="-293688">
              <a:spcAft>
                <a:spcPts val="600"/>
              </a:spcAft>
              <a:buClr>
                <a:srgbClr val="00B050"/>
              </a:buClr>
              <a:buFont typeface="+mj-lt"/>
              <a:buAutoNum type="alphaLcParenR"/>
            </a:pPr>
            <a:r>
              <a:rPr lang="en-GB" sz="1700" dirty="0" smtClean="0">
                <a:solidFill>
                  <a:srgbClr val="FF0000"/>
                </a:solidFill>
              </a:rPr>
              <a:t>Which methods of distribution (place) will you use and will these be suitable for your target market? Which methods of distribution do your competitors use? Justify your answers.</a:t>
            </a:r>
          </a:p>
          <a:p>
            <a:pPr marL="571500" indent="-293688">
              <a:spcAft>
                <a:spcPts val="600"/>
              </a:spcAft>
              <a:buClr>
                <a:srgbClr val="00B050"/>
              </a:buClr>
              <a:buFont typeface="+mj-lt"/>
              <a:buAutoNum type="alphaLcParenR"/>
            </a:pPr>
            <a:r>
              <a:rPr lang="en-GB" sz="1700" dirty="0" smtClean="0">
                <a:solidFill>
                  <a:srgbClr val="FF0000"/>
                </a:solidFill>
              </a:rPr>
              <a:t>What methods of promotion will you use? Remember you may have a limited budget / amount of money to spend. Decide both where will you advertise and what promotional offers you might use. Justify your answers.</a:t>
            </a:r>
          </a:p>
          <a:p>
            <a:pPr marL="571500" indent="-293688">
              <a:spcAft>
                <a:spcPts val="600"/>
              </a:spcAft>
              <a:buClr>
                <a:srgbClr val="00B050"/>
              </a:buClr>
              <a:buFont typeface="+mj-lt"/>
              <a:buAutoNum type="alphaLcParenR"/>
            </a:pPr>
            <a:r>
              <a:rPr lang="en-GB" sz="1700" dirty="0" smtClean="0">
                <a:solidFill>
                  <a:srgbClr val="FF0000"/>
                </a:solidFill>
              </a:rPr>
              <a:t>Summarise by explaining why you think your new product will be successful.</a:t>
            </a: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199</a:t>
            </a:r>
            <a:endParaRPr lang="en-GB" sz="1200" b="1" dirty="0">
              <a:latin typeface="Arial" panose="020B0604020202020204" pitchFamily="34" charset="0"/>
              <a:cs typeface="Arial" panose="020B0604020202020204" pitchFamily="34" charset="0"/>
            </a:endParaRPr>
          </a:p>
        </p:txBody>
      </p:sp>
      <p:sp>
        <p:nvSpPr>
          <p:cNvPr id="5" name="TextBox 4">
            <a:hlinkClick r:id="rId4" action="ppaction://hlinkfile"/>
          </p:cNvPr>
          <p:cNvSpPr txBox="1"/>
          <p:nvPr/>
        </p:nvSpPr>
        <p:spPr>
          <a:xfrm>
            <a:off x="8458200" y="4953000"/>
            <a:ext cx="228600" cy="769441"/>
          </a:xfrm>
          <a:prstGeom prst="rect">
            <a:avLst/>
          </a:prstGeom>
          <a:noFill/>
        </p:spPr>
        <p:txBody>
          <a:bodyPr wrap="square" rtlCol="0">
            <a:spAutoFit/>
          </a:bodyPr>
          <a:lstStyle/>
          <a:p>
            <a:r>
              <a:rPr lang="en-US" sz="4400" b="1" dirty="0" smtClean="0">
                <a:solidFill>
                  <a:srgbClr val="FF0000"/>
                </a:solidFill>
              </a:rPr>
              <a:t>?</a:t>
            </a:r>
            <a:endParaRPr lang="en-US" b="1" dirty="0">
              <a:solidFill>
                <a:srgbClr val="FF0000"/>
              </a:solidFill>
            </a:endParaRPr>
          </a:p>
        </p:txBody>
      </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2700" dirty="0" smtClean="0"/>
              <a:t>3.4.1 – Recommend and justify a Marketing Strategy</a:t>
            </a:r>
            <a:endParaRPr lang="en-GB" sz="2700" b="1" dirty="0" smtClean="0"/>
          </a:p>
        </p:txBody>
      </p:sp>
      <p:sp>
        <p:nvSpPr>
          <p:cNvPr id="8" name="Rectangle 7"/>
          <p:cNvSpPr/>
          <p:nvPr/>
        </p:nvSpPr>
        <p:spPr>
          <a:xfrm>
            <a:off x="304800" y="1143000"/>
            <a:ext cx="8534400" cy="2739211"/>
          </a:xfrm>
          <a:prstGeom prst="rect">
            <a:avLst/>
          </a:prstGeom>
        </p:spPr>
        <p:txBody>
          <a:bodyPr wrap="square">
            <a:spAutoFit/>
          </a:bodyPr>
          <a:lstStyle/>
          <a:p>
            <a:pPr marL="339725" indent="-339725">
              <a:spcAft>
                <a:spcPts val="600"/>
              </a:spcAft>
              <a:buClr>
                <a:srgbClr val="00B050"/>
              </a:buClr>
            </a:pPr>
            <a:r>
              <a:rPr lang="en-GB" sz="1600" b="1" dirty="0" smtClean="0"/>
              <a:t>Recommend and justify a Marketing Strategy in given circumstances.</a:t>
            </a:r>
          </a:p>
          <a:p>
            <a:pPr marL="339725" indent="-339725">
              <a:spcAft>
                <a:spcPts val="600"/>
              </a:spcAft>
              <a:buClr>
                <a:srgbClr val="00B050"/>
              </a:buClr>
              <a:buFont typeface="Wingdings 3" pitchFamily="18" charset="2"/>
              <a:buChar char=""/>
            </a:pPr>
            <a:r>
              <a:rPr lang="en-GB" sz="1700" dirty="0" smtClean="0"/>
              <a:t>As time goes by the marketing mix will need to be changed. This may be because there are new competitors, the product gets to a different stage of its product life cycle, consumer tastes change or the business wants to enter a different market.</a:t>
            </a:r>
          </a:p>
          <a:p>
            <a:pPr marL="339725" indent="-339725">
              <a:spcAft>
                <a:spcPts val="600"/>
              </a:spcAft>
              <a:buClr>
                <a:srgbClr val="00B050"/>
              </a:buClr>
            </a:pPr>
            <a:r>
              <a:rPr lang="en-GB" sz="1700" b="1" dirty="0" smtClean="0">
                <a:solidFill>
                  <a:srgbClr val="FF0000"/>
                </a:solidFill>
              </a:rPr>
              <a:t>Activity 16.2</a:t>
            </a:r>
          </a:p>
          <a:p>
            <a:pPr marL="339725" indent="-339725">
              <a:spcAft>
                <a:spcPts val="600"/>
              </a:spcAft>
              <a:buClr>
                <a:srgbClr val="00B050"/>
              </a:buClr>
              <a:buFont typeface="Wingdings 3" pitchFamily="18" charset="2"/>
              <a:buChar char=""/>
            </a:pPr>
            <a:r>
              <a:rPr lang="en-GB" sz="1700" dirty="0" smtClean="0">
                <a:solidFill>
                  <a:srgbClr val="FF0000"/>
                </a:solidFill>
              </a:rPr>
              <a:t>Using the table, select the correct answer from the list below to fit each stage of the product life cycle, using the choices for sales as an expected level of example. These are based on your knowledge from sections 3.1 and 3.2.</a:t>
            </a:r>
          </a:p>
          <a:p>
            <a:pPr marL="339725" indent="-339725">
              <a:spcAft>
                <a:spcPts val="600"/>
              </a:spcAft>
              <a:buClr>
                <a:srgbClr val="00B050"/>
              </a:buClr>
              <a:buFont typeface="Wingdings 3" pitchFamily="18" charset="2"/>
              <a:buChar char=""/>
            </a:pPr>
            <a:endParaRPr lang="en-GB" sz="1700" dirty="0" smtClean="0">
              <a:solidFill>
                <a:srgbClr val="FF0000"/>
              </a:solidFill>
            </a:endParaRP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200</a:t>
            </a:r>
            <a:endParaRPr lang="en-GB" sz="1200" b="1" dirty="0">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nvGraphicFramePr>
        <p:xfrm>
          <a:off x="381000" y="3556000"/>
          <a:ext cx="8382000" cy="2971800"/>
        </p:xfrm>
        <a:graphic>
          <a:graphicData uri="http://schemas.openxmlformats.org/drawingml/2006/table">
            <a:tbl>
              <a:tblPr firstRow="1" bandRow="1">
                <a:tableStyleId>{5C22544A-7EE6-4342-B048-85BDC9FD1C3A}</a:tableStyleId>
              </a:tblPr>
              <a:tblGrid>
                <a:gridCol w="1397000"/>
                <a:gridCol w="1346200"/>
                <a:gridCol w="990600"/>
                <a:gridCol w="1295400"/>
                <a:gridCol w="1600200"/>
                <a:gridCol w="1752600"/>
              </a:tblGrid>
              <a:tr h="203200">
                <a:tc>
                  <a:txBody>
                    <a:bodyPr/>
                    <a:lstStyle/>
                    <a:p>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Introduction</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Growth</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Maturity</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Saturation</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Decline</a:t>
                      </a:r>
                      <a:endParaRPr lang="en-US" sz="1500" dirty="0">
                        <a:latin typeface="Arial" pitchFamily="34" charset="0"/>
                        <a:cs typeface="Arial" pitchFamily="34" charset="0"/>
                      </a:endParaRPr>
                    </a:p>
                  </a:txBody>
                  <a:tcPr/>
                </a:tc>
              </a:tr>
              <a:tr h="203200">
                <a:tc>
                  <a:txBody>
                    <a:bodyPr/>
                    <a:lstStyle/>
                    <a:p>
                      <a:r>
                        <a:rPr lang="en-US" sz="1500" dirty="0" smtClean="0">
                          <a:latin typeface="Arial" pitchFamily="34" charset="0"/>
                          <a:cs typeface="Arial" pitchFamily="34" charset="0"/>
                        </a:rPr>
                        <a:t>Sales</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Low sales because the product</a:t>
                      </a:r>
                      <a:r>
                        <a:rPr lang="en-US" sz="1500" baseline="0" dirty="0" smtClean="0">
                          <a:latin typeface="Arial" pitchFamily="34" charset="0"/>
                          <a:cs typeface="Arial" pitchFamily="34" charset="0"/>
                        </a:rPr>
                        <a:t> is new</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Sales</a:t>
                      </a:r>
                      <a:r>
                        <a:rPr lang="en-US" sz="1500" baseline="0" dirty="0" smtClean="0">
                          <a:latin typeface="Arial" pitchFamily="34" charset="0"/>
                          <a:cs typeface="Arial" pitchFamily="34" charset="0"/>
                        </a:rPr>
                        <a:t> rise rapidly</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Sales increase more slowly</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Sales level off as market saturation is reached</a:t>
                      </a:r>
                      <a:endParaRPr lang="en-US" sz="1500" dirty="0">
                        <a:latin typeface="Arial" pitchFamily="34" charset="0"/>
                        <a:cs typeface="Arial" pitchFamily="34" charset="0"/>
                      </a:endParaRPr>
                    </a:p>
                  </a:txBody>
                  <a:tcPr/>
                </a:tc>
                <a:tc>
                  <a:txBody>
                    <a:bodyPr/>
                    <a:lstStyle/>
                    <a:p>
                      <a:r>
                        <a:rPr lang="en-US" sz="1500" dirty="0" smtClean="0">
                          <a:latin typeface="Arial" pitchFamily="34" charset="0"/>
                          <a:cs typeface="Arial" pitchFamily="34" charset="0"/>
                        </a:rPr>
                        <a:t>Sales</a:t>
                      </a:r>
                      <a:r>
                        <a:rPr lang="en-US" sz="1500" baseline="0" dirty="0" smtClean="0">
                          <a:latin typeface="Arial" pitchFamily="34" charset="0"/>
                          <a:cs typeface="Arial" pitchFamily="34" charset="0"/>
                        </a:rPr>
                        <a:t> fall as new products become available or the product goes out of fashion.</a:t>
                      </a:r>
                      <a:endParaRPr lang="en-US" sz="1500" dirty="0">
                        <a:latin typeface="Arial" pitchFamily="34" charset="0"/>
                        <a:cs typeface="Arial" pitchFamily="34" charset="0"/>
                      </a:endParaRPr>
                    </a:p>
                  </a:txBody>
                  <a:tcPr/>
                </a:tc>
              </a:tr>
              <a:tr h="203200">
                <a:tc>
                  <a:txBody>
                    <a:bodyPr/>
                    <a:lstStyle/>
                    <a:p>
                      <a:r>
                        <a:rPr lang="en-US" sz="1500" dirty="0" smtClean="0">
                          <a:latin typeface="Arial" pitchFamily="34" charset="0"/>
                          <a:cs typeface="Arial" pitchFamily="34" charset="0"/>
                        </a:rPr>
                        <a:t>Pricing</a:t>
                      </a:r>
                      <a:r>
                        <a:rPr lang="en-US" sz="1500" baseline="0" dirty="0" smtClean="0">
                          <a:latin typeface="Arial" pitchFamily="34" charset="0"/>
                          <a:cs typeface="Arial" pitchFamily="34" charset="0"/>
                        </a:rPr>
                        <a:t> Policy</a:t>
                      </a:r>
                      <a:endParaRPr lang="en-US" sz="1500" dirty="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r>
              <a:tr h="203200">
                <a:tc>
                  <a:txBody>
                    <a:bodyPr/>
                    <a:lstStyle/>
                    <a:p>
                      <a:r>
                        <a:rPr lang="en-US" sz="1500" dirty="0" smtClean="0">
                          <a:latin typeface="Arial" pitchFamily="34" charset="0"/>
                          <a:cs typeface="Arial" pitchFamily="34" charset="0"/>
                        </a:rPr>
                        <a:t>Promotion / advertising</a:t>
                      </a:r>
                      <a:endParaRPr lang="en-US" sz="1500" dirty="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r>
              <a:tr h="203200">
                <a:tc>
                  <a:txBody>
                    <a:bodyPr/>
                    <a:lstStyle/>
                    <a:p>
                      <a:r>
                        <a:rPr lang="en-US" sz="1500" smtClean="0">
                          <a:latin typeface="Arial" pitchFamily="34" charset="0"/>
                          <a:cs typeface="Arial" pitchFamily="34" charset="0"/>
                        </a:rPr>
                        <a:t>Likely profits / losses</a:t>
                      </a:r>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a:latin typeface="Arial" pitchFamily="34" charset="0"/>
                        <a:cs typeface="Arial" pitchFamily="34" charset="0"/>
                      </a:endParaRPr>
                    </a:p>
                  </a:txBody>
                  <a:tcPr/>
                </a:tc>
                <a:tc>
                  <a:txBody>
                    <a:bodyPr/>
                    <a:lstStyle/>
                    <a:p>
                      <a:endParaRPr lang="en-US" sz="1500" dirty="0">
                        <a:latin typeface="Arial" pitchFamily="34" charset="0"/>
                        <a:cs typeface="Arial" pitchFamily="34" charset="0"/>
                      </a:endParaRPr>
                    </a:p>
                  </a:txBody>
                  <a:tcPr/>
                </a:tc>
              </a:tr>
            </a:tbl>
          </a:graphicData>
        </a:graphic>
      </p:graphicFrame>
      <p:sp>
        <p:nvSpPr>
          <p:cNvPr id="7" name="TextBox 6">
            <a:hlinkClick r:id="rId4" action="ppaction://hlinkfile"/>
          </p:cNvPr>
          <p:cNvSpPr txBox="1"/>
          <p:nvPr/>
        </p:nvSpPr>
        <p:spPr>
          <a:xfrm>
            <a:off x="8458200" y="1143000"/>
            <a:ext cx="228600" cy="769441"/>
          </a:xfrm>
          <a:prstGeom prst="rect">
            <a:avLst/>
          </a:prstGeom>
          <a:noFill/>
        </p:spPr>
        <p:txBody>
          <a:bodyPr wrap="square" rtlCol="0">
            <a:spAutoFit/>
          </a:bodyPr>
          <a:lstStyle/>
          <a:p>
            <a:r>
              <a:rPr lang="en-US" sz="4400" b="1" dirty="0" smtClean="0">
                <a:solidFill>
                  <a:srgbClr val="FF0000"/>
                </a:solidFill>
              </a:rPr>
              <a:t>?</a:t>
            </a:r>
            <a:endParaRPr lang="en-US" b="1" dirty="0">
              <a:solidFill>
                <a:srgbClr val="FF0000"/>
              </a:solidFill>
            </a:endParaRPr>
          </a:p>
        </p:txBody>
      </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hlinkClick r:id="rId3" action="ppaction://hlinkfile"/>
          </p:cNvPr>
          <p:cNvSpPr txBox="1"/>
          <p:nvPr/>
        </p:nvSpPr>
        <p:spPr>
          <a:xfrm>
            <a:off x="8458200" y="1143000"/>
            <a:ext cx="228600" cy="769441"/>
          </a:xfrm>
          <a:prstGeom prst="rect">
            <a:avLst/>
          </a:prstGeom>
          <a:noFill/>
        </p:spPr>
        <p:txBody>
          <a:bodyPr wrap="square" rtlCol="0">
            <a:spAutoFit/>
          </a:bodyPr>
          <a:lstStyle/>
          <a:p>
            <a:r>
              <a:rPr lang="en-US" sz="4400" b="1" dirty="0" smtClean="0">
                <a:solidFill>
                  <a:srgbClr val="FF0000"/>
                </a:solidFill>
              </a:rPr>
              <a:t>?</a:t>
            </a:r>
            <a:endParaRPr lang="en-US" b="1" dirty="0">
              <a:solidFill>
                <a:srgbClr val="FF0000"/>
              </a:solidFill>
            </a:endParaRPr>
          </a:p>
        </p:txBody>
      </p:sp>
      <p:sp>
        <p:nvSpPr>
          <p:cNvPr id="3074" name="Title 1"/>
          <p:cNvSpPr>
            <a:spLocks noGrp="1"/>
          </p:cNvSpPr>
          <p:nvPr>
            <p:ph type="title"/>
          </p:nvPr>
        </p:nvSpPr>
        <p:spPr>
          <a:xfrm>
            <a:off x="107504" y="44624"/>
            <a:ext cx="7817296" cy="625434"/>
          </a:xfrm>
        </p:spPr>
        <p:txBody>
          <a:bodyPr>
            <a:noAutofit/>
          </a:bodyPr>
          <a:lstStyle/>
          <a:p>
            <a:r>
              <a:rPr lang="en-GB" sz="2700" dirty="0" smtClean="0"/>
              <a:t>3.4.1 – Recommend and justify a Marketing Strategy</a:t>
            </a:r>
            <a:endParaRPr lang="en-GB" sz="2700" b="1" dirty="0" smtClean="0"/>
          </a:p>
        </p:txBody>
      </p:sp>
      <p:sp>
        <p:nvSpPr>
          <p:cNvPr id="8" name="Rectangle 7"/>
          <p:cNvSpPr/>
          <p:nvPr/>
        </p:nvSpPr>
        <p:spPr>
          <a:xfrm>
            <a:off x="304800" y="1143000"/>
            <a:ext cx="8534400" cy="5270674"/>
          </a:xfrm>
          <a:prstGeom prst="rect">
            <a:avLst/>
          </a:prstGeom>
        </p:spPr>
        <p:txBody>
          <a:bodyPr wrap="square">
            <a:spAutoFit/>
          </a:bodyPr>
          <a:lstStyle/>
          <a:p>
            <a:pPr marL="339725" indent="-339725">
              <a:spcAft>
                <a:spcPts val="300"/>
              </a:spcAft>
              <a:buClr>
                <a:srgbClr val="00B050"/>
              </a:buClr>
            </a:pPr>
            <a:r>
              <a:rPr lang="en-GB" sz="1400" b="1" dirty="0" smtClean="0">
                <a:solidFill>
                  <a:srgbClr val="C00000"/>
                </a:solidFill>
              </a:rPr>
              <a:t>Pricing Policy</a:t>
            </a:r>
          </a:p>
          <a:p>
            <a:pPr marL="339725" indent="-339725">
              <a:spcAft>
                <a:spcPts val="300"/>
              </a:spcAft>
              <a:buClr>
                <a:srgbClr val="00B050"/>
              </a:buClr>
              <a:buFont typeface="Wingdings 3" pitchFamily="18" charset="2"/>
              <a:buChar char=""/>
            </a:pPr>
            <a:r>
              <a:rPr lang="en-GB" sz="1400" dirty="0" smtClean="0">
                <a:solidFill>
                  <a:srgbClr val="C00000"/>
                </a:solidFill>
              </a:rPr>
              <a:t>Price skimming as few/no competitors</a:t>
            </a:r>
          </a:p>
          <a:p>
            <a:pPr marL="339725" indent="-339725">
              <a:spcAft>
                <a:spcPts val="300"/>
              </a:spcAft>
              <a:buClr>
                <a:srgbClr val="00B050"/>
              </a:buClr>
              <a:buFont typeface="Wingdings 3" pitchFamily="18" charset="2"/>
              <a:buChar char=""/>
            </a:pPr>
            <a:r>
              <a:rPr lang="en-GB" sz="1400" dirty="0" smtClean="0">
                <a:solidFill>
                  <a:srgbClr val="C00000"/>
                </a:solidFill>
              </a:rPr>
              <a:t>Penetration pricing by competitors as a few competing products are introduced, small reduction in your prices to compete with these products.</a:t>
            </a:r>
          </a:p>
          <a:p>
            <a:pPr marL="339725" indent="-339725">
              <a:spcAft>
                <a:spcPts val="300"/>
              </a:spcAft>
              <a:buClr>
                <a:srgbClr val="00B050"/>
              </a:buClr>
              <a:buFont typeface="Wingdings 3" pitchFamily="18" charset="2"/>
              <a:buChar char=""/>
            </a:pPr>
            <a:r>
              <a:rPr lang="en-GB" sz="1400" dirty="0" smtClean="0">
                <a:solidFill>
                  <a:srgbClr val="C00000"/>
                </a:solidFill>
              </a:rPr>
              <a:t>Competitive pricing/promotional pricing as competition becomes intense.</a:t>
            </a:r>
          </a:p>
          <a:p>
            <a:pPr marL="339725" indent="-339725">
              <a:spcAft>
                <a:spcPts val="300"/>
              </a:spcAft>
              <a:buClr>
                <a:srgbClr val="00B050"/>
              </a:buClr>
              <a:buFont typeface="Wingdings 3" pitchFamily="18" charset="2"/>
              <a:buChar char=""/>
            </a:pPr>
            <a:r>
              <a:rPr lang="en-GB" sz="1400" dirty="0" smtClean="0">
                <a:solidFill>
                  <a:srgbClr val="C00000"/>
                </a:solidFill>
              </a:rPr>
              <a:t>Price reductions to encourage sales as sales are falling, some competitors stop making the product.</a:t>
            </a:r>
          </a:p>
          <a:p>
            <a:pPr marL="339725" indent="-339725">
              <a:spcAft>
                <a:spcPts val="300"/>
              </a:spcAft>
              <a:buClr>
                <a:srgbClr val="00B050"/>
              </a:buClr>
              <a:buFont typeface="Wingdings 3" pitchFamily="18" charset="2"/>
              <a:buChar char=""/>
            </a:pPr>
            <a:r>
              <a:rPr lang="en-GB" sz="1400" dirty="0" smtClean="0">
                <a:solidFill>
                  <a:srgbClr val="C00000"/>
                </a:solidFill>
              </a:rPr>
              <a:t>Competitive pricing/prices are reduced to compete with existing competitors, no new competitors enter the market.</a:t>
            </a:r>
          </a:p>
          <a:p>
            <a:pPr marL="339725" indent="-339725">
              <a:spcAft>
                <a:spcPts val="300"/>
              </a:spcAft>
              <a:buClr>
                <a:srgbClr val="00B050"/>
              </a:buClr>
            </a:pPr>
            <a:r>
              <a:rPr lang="en-GB" sz="1400" b="1" dirty="0" smtClean="0">
                <a:solidFill>
                  <a:srgbClr val="C00000"/>
                </a:solidFill>
              </a:rPr>
              <a:t>Promotion/Advertising</a:t>
            </a:r>
          </a:p>
          <a:p>
            <a:pPr marL="339725" indent="-339725">
              <a:spcAft>
                <a:spcPts val="300"/>
              </a:spcAft>
              <a:buClr>
                <a:srgbClr val="00B050"/>
              </a:buClr>
              <a:buFont typeface="Wingdings 3" pitchFamily="18" charset="2"/>
              <a:buChar char=""/>
            </a:pPr>
            <a:r>
              <a:rPr lang="en-GB" sz="1400" dirty="0" smtClean="0">
                <a:solidFill>
                  <a:srgbClr val="C00000"/>
                </a:solidFill>
              </a:rPr>
              <a:t>Advertising reduced or may stop altogether as sales fall.</a:t>
            </a:r>
          </a:p>
          <a:p>
            <a:pPr marL="339725" indent="-339725">
              <a:spcAft>
                <a:spcPts val="300"/>
              </a:spcAft>
              <a:buClr>
                <a:srgbClr val="00B050"/>
              </a:buClr>
              <a:buFont typeface="Wingdings 3" pitchFamily="18" charset="2"/>
              <a:buChar char=""/>
            </a:pPr>
            <a:r>
              <a:rPr lang="en-GB" sz="1400" dirty="0" smtClean="0">
                <a:solidFill>
                  <a:srgbClr val="C00000"/>
                </a:solidFill>
              </a:rPr>
              <a:t>Informative pricing as the product is new, free samples may be given out to get customers to try it.</a:t>
            </a:r>
          </a:p>
          <a:p>
            <a:pPr marL="339725" indent="-339725">
              <a:spcAft>
                <a:spcPts val="300"/>
              </a:spcAft>
              <a:buClr>
                <a:srgbClr val="00B050"/>
              </a:buClr>
              <a:buFont typeface="Wingdings 3" pitchFamily="18" charset="2"/>
              <a:buChar char=""/>
            </a:pPr>
            <a:r>
              <a:rPr lang="en-GB" sz="1400" dirty="0" smtClean="0">
                <a:solidFill>
                  <a:srgbClr val="C00000"/>
                </a:solidFill>
              </a:rPr>
              <a:t>A lot of advertising to encourage brand loyalty and to compete with other very competitive products.</a:t>
            </a:r>
          </a:p>
          <a:p>
            <a:pPr marL="339725" indent="-339725">
              <a:spcAft>
                <a:spcPts val="300"/>
              </a:spcAft>
              <a:buClr>
                <a:srgbClr val="00B050"/>
              </a:buClr>
              <a:buFont typeface="Wingdings 3" pitchFamily="18" charset="2"/>
              <a:buChar char=""/>
            </a:pPr>
            <a:r>
              <a:rPr lang="en-GB" sz="1400" dirty="0" smtClean="0">
                <a:solidFill>
                  <a:srgbClr val="C00000"/>
                </a:solidFill>
              </a:rPr>
              <a:t>A high, stable level of advertising may be promoting new improved versions of the original product.</a:t>
            </a:r>
          </a:p>
          <a:p>
            <a:pPr marL="339725" indent="-339725">
              <a:spcAft>
                <a:spcPts val="300"/>
              </a:spcAft>
              <a:buClr>
                <a:srgbClr val="00B050"/>
              </a:buClr>
              <a:buFont typeface="Wingdings 3" pitchFamily="18" charset="2"/>
              <a:buChar char=""/>
            </a:pPr>
            <a:r>
              <a:rPr lang="en-GB" sz="1400" dirty="0" smtClean="0">
                <a:solidFill>
                  <a:srgbClr val="C00000"/>
                </a:solidFill>
              </a:rPr>
              <a:t>Informative advertising changed to persuasive advertising to encourage brand loyalty as sales start to rise rapidly.</a:t>
            </a:r>
          </a:p>
          <a:p>
            <a:pPr marL="339725" indent="-339725">
              <a:spcAft>
                <a:spcPts val="300"/>
              </a:spcAft>
              <a:buClr>
                <a:srgbClr val="00B050"/>
              </a:buClr>
            </a:pPr>
            <a:r>
              <a:rPr lang="en-GB" sz="1400" b="1" dirty="0" smtClean="0">
                <a:solidFill>
                  <a:srgbClr val="C00000"/>
                </a:solidFill>
              </a:rPr>
              <a:t>Profits</a:t>
            </a:r>
          </a:p>
          <a:p>
            <a:pPr marL="339725" indent="-339725">
              <a:spcAft>
                <a:spcPts val="300"/>
              </a:spcAft>
              <a:buClr>
                <a:srgbClr val="00B050"/>
              </a:buClr>
              <a:buFont typeface="Wingdings 3" pitchFamily="18" charset="2"/>
              <a:buChar char=""/>
            </a:pPr>
            <a:r>
              <a:rPr lang="en-GB" sz="1400" dirty="0" smtClean="0">
                <a:solidFill>
                  <a:srgbClr val="C00000"/>
                </a:solidFill>
              </a:rPr>
              <a:t>Loss made due to high development costs.</a:t>
            </a:r>
          </a:p>
          <a:p>
            <a:pPr marL="339725" indent="-339725">
              <a:spcAft>
                <a:spcPts val="300"/>
              </a:spcAft>
              <a:buClr>
                <a:srgbClr val="00B050"/>
              </a:buClr>
              <a:buFont typeface="Wingdings 3" pitchFamily="18" charset="2"/>
              <a:buChar char=""/>
            </a:pPr>
            <a:r>
              <a:rPr lang="en-GB" sz="1400" dirty="0" smtClean="0">
                <a:solidFill>
                  <a:srgbClr val="C00000"/>
                </a:solidFill>
              </a:rPr>
              <a:t>Profits fall as sales fall.</a:t>
            </a:r>
          </a:p>
          <a:p>
            <a:pPr marL="339725" indent="-339725">
              <a:spcAft>
                <a:spcPts val="300"/>
              </a:spcAft>
              <a:buClr>
                <a:srgbClr val="00B050"/>
              </a:buClr>
              <a:buFont typeface="Wingdings 3" pitchFamily="18" charset="2"/>
              <a:buChar char=""/>
            </a:pPr>
            <a:r>
              <a:rPr lang="en-GB" sz="1400" dirty="0" smtClean="0">
                <a:solidFill>
                  <a:srgbClr val="C00000"/>
                </a:solidFill>
              </a:rPr>
              <a:t>Profits fall as sales are static and prices have been reduced.</a:t>
            </a:r>
          </a:p>
          <a:p>
            <a:pPr marL="339725" indent="-339725">
              <a:spcAft>
                <a:spcPts val="300"/>
              </a:spcAft>
              <a:buClr>
                <a:srgbClr val="00B050"/>
              </a:buClr>
              <a:buFont typeface="Wingdings 3" pitchFamily="18" charset="2"/>
              <a:buChar char=""/>
            </a:pPr>
            <a:r>
              <a:rPr lang="en-GB" sz="1400" dirty="0" smtClean="0">
                <a:solidFill>
                  <a:srgbClr val="C00000"/>
                </a:solidFill>
              </a:rPr>
              <a:t>Profits start to be made after development costs have been covered.</a:t>
            </a:r>
          </a:p>
          <a:p>
            <a:pPr marL="339725" indent="-339725">
              <a:spcAft>
                <a:spcPts val="300"/>
              </a:spcAft>
              <a:buClr>
                <a:srgbClr val="00B050"/>
              </a:buClr>
              <a:buFont typeface="Wingdings 3" pitchFamily="18" charset="2"/>
              <a:buChar char=""/>
            </a:pPr>
            <a:r>
              <a:rPr lang="en-GB" sz="1400" dirty="0" smtClean="0">
                <a:solidFill>
                  <a:srgbClr val="C00000"/>
                </a:solidFill>
              </a:rPr>
              <a:t>Profits at their highest as sales growth is high.</a:t>
            </a:r>
          </a:p>
        </p:txBody>
      </p:sp>
      <p:sp>
        <p:nvSpPr>
          <p:cNvPr id="10" name="Round Same Side Corner Rectangle 9">
            <a:hlinkClick r:id="rId4"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200</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3.4.2 – Legal Controls on Marketing</a:t>
            </a:r>
            <a:endParaRPr lang="en-GB" sz="3600" b="1" dirty="0" smtClean="0"/>
          </a:p>
        </p:txBody>
      </p:sp>
      <p:sp>
        <p:nvSpPr>
          <p:cNvPr id="8" name="Rectangle 7"/>
          <p:cNvSpPr/>
          <p:nvPr/>
        </p:nvSpPr>
        <p:spPr>
          <a:xfrm>
            <a:off x="304800" y="1143000"/>
            <a:ext cx="6781800" cy="5416868"/>
          </a:xfrm>
          <a:prstGeom prst="rect">
            <a:avLst/>
          </a:prstGeom>
        </p:spPr>
        <p:txBody>
          <a:bodyPr wrap="square">
            <a:spAutoFit/>
          </a:bodyPr>
          <a:lstStyle/>
          <a:p>
            <a:pPr marL="339725" indent="-339725">
              <a:spcAft>
                <a:spcPts val="300"/>
              </a:spcAft>
              <a:buClr>
                <a:srgbClr val="00B050"/>
              </a:buClr>
              <a:buFont typeface="Wingdings 3" pitchFamily="18" charset="2"/>
              <a:buChar char=""/>
            </a:pPr>
            <a:r>
              <a:rPr lang="en-GB" sz="1600" dirty="0" smtClean="0"/>
              <a:t>Consumers can be easily misled. It is quite easy to sell  to many consumers goods that are either unsuitable for the purpose intended or that fail to perform as the manufacturer claimed. This is not because consumers are stupid! It is because products are now so complicated and technical that it is very difficult for a consumer to know how good they are or how they are likely to work.</a:t>
            </a:r>
          </a:p>
          <a:p>
            <a:pPr marL="339725" indent="-339725">
              <a:spcAft>
                <a:spcPts val="300"/>
              </a:spcAft>
              <a:buClr>
                <a:srgbClr val="00B050"/>
              </a:buClr>
              <a:buFont typeface="Wingdings 3" pitchFamily="18" charset="2"/>
              <a:buChar char=""/>
            </a:pPr>
            <a:r>
              <a:rPr lang="en-GB" sz="1600" dirty="0" smtClean="0"/>
              <a:t>Also, modern advertising can be persuasive that nearly all of us could be sold products, even if they were later discovered to be poor quality or not as good as the advert claimed. Consumers need protection against businesses which could, unfortunately, take advantage of the consumers’ lack of knowledge of accurate product information.</a:t>
            </a:r>
          </a:p>
          <a:p>
            <a:pPr marL="339725" indent="-339725">
              <a:spcAft>
                <a:spcPts val="300"/>
              </a:spcAft>
              <a:buClr>
                <a:srgbClr val="00B050"/>
              </a:buClr>
              <a:buFont typeface="Wingdings 3" pitchFamily="18" charset="2"/>
              <a:buChar char=""/>
            </a:pPr>
            <a:r>
              <a:rPr lang="en-GB" sz="1600" dirty="0" smtClean="0"/>
              <a:t>In the UK, the laws on consumer protection are typical of those existing in most countries and include some of the following forms of consumer protection.</a:t>
            </a:r>
          </a:p>
          <a:p>
            <a:pPr marL="339725" indent="-339725">
              <a:spcAft>
                <a:spcPts val="300"/>
              </a:spcAft>
              <a:buClr>
                <a:srgbClr val="00B050"/>
              </a:buClr>
              <a:buFont typeface="Wingdings 3" pitchFamily="18" charset="2"/>
              <a:buChar char=""/>
            </a:pPr>
            <a:r>
              <a:rPr lang="en-GB" sz="1600" b="1" i="1" dirty="0" smtClean="0"/>
              <a:t>Weights and measures.</a:t>
            </a:r>
            <a:r>
              <a:rPr lang="en-GB" sz="1600" dirty="0" smtClean="0"/>
              <a:t> Retailers and producers commit an offence if they sell underweight products or if the weighting equipment they use is inaccurate.</a:t>
            </a:r>
          </a:p>
          <a:p>
            <a:pPr marL="339725" indent="-339725">
              <a:spcAft>
                <a:spcPts val="300"/>
              </a:spcAft>
              <a:buClr>
                <a:srgbClr val="00B050"/>
              </a:buClr>
              <a:buFont typeface="Wingdings 3" pitchFamily="18" charset="2"/>
              <a:buChar char=""/>
            </a:pPr>
            <a:r>
              <a:rPr lang="en-GB" sz="1600" b="1" i="1" dirty="0" smtClean="0"/>
              <a:t>Trade Descriptions. </a:t>
            </a:r>
            <a:r>
              <a:rPr lang="en-GB" sz="1600" dirty="0" smtClean="0"/>
              <a:t>It is illegal to give the consumer a deliberately misleading impression about a product. E.g. it is illegal to state that a pair of trousers is made of wool, when they are made of cotton. Advertisements must therefore be truthful.</a:t>
            </a:r>
            <a:endParaRPr lang="en-GB" sz="1600" b="1" i="1" dirty="0" smtClean="0"/>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201</a:t>
            </a:r>
            <a:endParaRPr lang="en-GB" sz="1200" b="1" dirty="0">
              <a:latin typeface="Arial" panose="020B0604020202020204" pitchFamily="34" charset="0"/>
              <a:cs typeface="Arial" panose="020B0604020202020204" pitchFamily="34" charset="0"/>
            </a:endParaRPr>
          </a:p>
        </p:txBody>
      </p:sp>
      <p:pic>
        <p:nvPicPr>
          <p:cNvPr id="2050" name="Picture 2" descr="http://baronandcompany.files.wordpress.com/2008/08/lying_ad.jpg"/>
          <p:cNvPicPr>
            <a:picLocks noChangeAspect="1" noChangeArrowheads="1"/>
          </p:cNvPicPr>
          <p:nvPr/>
        </p:nvPicPr>
        <p:blipFill>
          <a:blip r:embed="rId4" cstate="print"/>
          <a:srcRect/>
          <a:stretch>
            <a:fillRect/>
          </a:stretch>
        </p:blipFill>
        <p:spPr bwMode="auto">
          <a:xfrm>
            <a:off x="7074904" y="1143000"/>
            <a:ext cx="1811921" cy="1524000"/>
          </a:xfrm>
          <a:prstGeom prst="rect">
            <a:avLst/>
          </a:prstGeom>
          <a:noFill/>
          <a:effectLst>
            <a:outerShdw blurRad="152400" dist="38100" dir="2700000" sx="102000" sy="102000" algn="tl" rotWithShape="0">
              <a:prstClr val="black">
                <a:alpha val="40000"/>
              </a:prstClr>
            </a:outerShdw>
          </a:effectLst>
        </p:spPr>
      </p:pic>
      <p:pic>
        <p:nvPicPr>
          <p:cNvPr id="2052" name="Picture 4" descr="http://i.huffpost.com/gen/1797576/thumbs/o-LISTERINE-AD-570.jpg?6"/>
          <p:cNvPicPr>
            <a:picLocks noChangeAspect="1" noChangeArrowheads="1"/>
          </p:cNvPicPr>
          <p:nvPr/>
        </p:nvPicPr>
        <p:blipFill>
          <a:blip r:embed="rId5" cstate="print"/>
          <a:srcRect/>
          <a:stretch>
            <a:fillRect/>
          </a:stretch>
        </p:blipFill>
        <p:spPr bwMode="auto">
          <a:xfrm>
            <a:off x="7086600" y="2819400"/>
            <a:ext cx="1809750" cy="2349501"/>
          </a:xfrm>
          <a:prstGeom prst="rect">
            <a:avLst/>
          </a:prstGeom>
          <a:noFill/>
          <a:effectLst>
            <a:outerShdw blurRad="152400" dist="38100" dir="2700000" sx="102000" sy="102000" algn="tl" rotWithShape="0">
              <a:prstClr val="black">
                <a:alpha val="40000"/>
              </a:prstClr>
            </a:outerShdw>
          </a:effectLst>
        </p:spPr>
      </p:pic>
      <p:pic>
        <p:nvPicPr>
          <p:cNvPr id="2054" name="Picture 6" descr="https://s-media-cache-ak0.pinimg.com/236x/6b/6f/2c/6b6f2c68d293b1313cf86e8798020527.jpg"/>
          <p:cNvPicPr>
            <a:picLocks noChangeAspect="1" noChangeArrowheads="1"/>
          </p:cNvPicPr>
          <p:nvPr/>
        </p:nvPicPr>
        <p:blipFill>
          <a:blip r:embed="rId6" cstate="print"/>
          <a:srcRect l="6780" r="5085"/>
          <a:stretch>
            <a:fillRect/>
          </a:stretch>
        </p:blipFill>
        <p:spPr bwMode="auto">
          <a:xfrm>
            <a:off x="7086600" y="5334000"/>
            <a:ext cx="1752600" cy="1103801"/>
          </a:xfrm>
          <a:prstGeom prst="rect">
            <a:avLst/>
          </a:prstGeom>
          <a:noFill/>
          <a:effectLst>
            <a:outerShdw blurRad="152400" dist="38100" dir="2700000" sx="102000" sy="102000" algn="tl" rotWithShape="0">
              <a:prstClr val="black">
                <a:alpha val="40000"/>
              </a:prstClr>
            </a:outerShdw>
          </a:effec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3.4.2 – Legal Controls on Marketing</a:t>
            </a:r>
            <a:endParaRPr lang="en-GB" sz="3600" b="1" dirty="0" smtClean="0"/>
          </a:p>
        </p:txBody>
      </p:sp>
      <p:sp>
        <p:nvSpPr>
          <p:cNvPr id="8" name="Rectangle 7"/>
          <p:cNvSpPr/>
          <p:nvPr/>
        </p:nvSpPr>
        <p:spPr>
          <a:xfrm>
            <a:off x="304800" y="1143000"/>
            <a:ext cx="6781800" cy="5624617"/>
          </a:xfrm>
          <a:prstGeom prst="rect">
            <a:avLst/>
          </a:prstGeom>
        </p:spPr>
        <p:txBody>
          <a:bodyPr wrap="square">
            <a:spAutoFit/>
          </a:bodyPr>
          <a:lstStyle/>
          <a:p>
            <a:pPr marL="339725" indent="-339725">
              <a:spcAft>
                <a:spcPts val="300"/>
              </a:spcAft>
              <a:buClr>
                <a:srgbClr val="00B050"/>
              </a:buClr>
              <a:buFont typeface="Wingdings 3" pitchFamily="18" charset="2"/>
              <a:buChar char=""/>
            </a:pPr>
            <a:r>
              <a:rPr lang="en-GB" sz="1600" b="1" i="1" dirty="0" smtClean="0"/>
              <a:t>Sale of Goods.</a:t>
            </a:r>
            <a:r>
              <a:rPr lang="en-GB" sz="1600" dirty="0" smtClean="0"/>
              <a:t> It is illegal to sell products which have serious flaws or problems, that is they are not of a satisfactory quality; products which are not fit for purpose intended by the consumer, e.g. if the consumer asks for a drill to make holes in walls and is sold one which is only suitable for wood; products which do not perform as described on the label or by the retailer, i.e. if the label states ‘These shoes are completely waterproof’ and they leak the first time they are used!</a:t>
            </a:r>
          </a:p>
          <a:p>
            <a:pPr marL="339725" indent="-339725">
              <a:spcAft>
                <a:spcPts val="300"/>
              </a:spcAft>
              <a:buClr>
                <a:srgbClr val="00B050"/>
              </a:buClr>
              <a:buFont typeface="Wingdings 3" pitchFamily="18" charset="2"/>
              <a:buChar char=""/>
            </a:pPr>
            <a:r>
              <a:rPr lang="en-GB" sz="1600" b="1" i="1" dirty="0" smtClean="0"/>
              <a:t>Supply of Goods and Services Act. </a:t>
            </a:r>
            <a:r>
              <a:rPr lang="en-GB" sz="1600" dirty="0" smtClean="0"/>
              <a:t>This act does the same for services as the Sale of Goods Act does for products. A service has got to be provided with reasonable skill and care.</a:t>
            </a:r>
          </a:p>
          <a:p>
            <a:pPr marL="339725" indent="-339725">
              <a:spcAft>
                <a:spcPts val="300"/>
              </a:spcAft>
              <a:buClr>
                <a:srgbClr val="00B050"/>
              </a:buClr>
              <a:buFont typeface="Wingdings 3" pitchFamily="18" charset="2"/>
              <a:buChar char=""/>
            </a:pPr>
            <a:r>
              <a:rPr lang="en-GB" sz="1600" dirty="0" smtClean="0"/>
              <a:t>It is illegal for misleading pricing claims such as £40 off for this week only’, when the product was also being sold for the same price the previous week. Most importantly, the law makes retailers and manufacturers liable – that is, responsible – for any damage their faulty goods might cause. Anyone injured by faulty goods can take the supplier to court and ask for compensation.</a:t>
            </a:r>
          </a:p>
          <a:p>
            <a:pPr marL="339725" indent="-339725">
              <a:spcAft>
                <a:spcPts val="300"/>
              </a:spcAft>
              <a:buClr>
                <a:srgbClr val="00B050"/>
              </a:buClr>
              <a:buFont typeface="Wingdings 3" pitchFamily="18" charset="2"/>
              <a:buChar char=""/>
            </a:pPr>
            <a:r>
              <a:rPr lang="en-GB" sz="1600" b="1" i="1" dirty="0" smtClean="0"/>
              <a:t>The Distance Selling Regulations </a:t>
            </a:r>
            <a:r>
              <a:rPr lang="en-GB" sz="1600" dirty="0" smtClean="0"/>
              <a:t>allow customers a cooling-off period of 7 working days – if they can change their mind about purchasing the good or service. For goods, this starts from the day after the goods are delivered &amp; for services, it’s 7 working days from the contract being agreed. These regulations apply to all transactions carried out over a distance as well as online transactions.</a:t>
            </a:r>
            <a:endParaRPr lang="en-GB" sz="1600" b="1" i="1" dirty="0" smtClean="0"/>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201</a:t>
            </a:r>
            <a:endParaRPr lang="en-GB" sz="1200" b="1" dirty="0">
              <a:latin typeface="Arial" panose="020B0604020202020204" pitchFamily="34" charset="0"/>
              <a:cs typeface="Arial" panose="020B0604020202020204" pitchFamily="34" charset="0"/>
            </a:endParaRPr>
          </a:p>
        </p:txBody>
      </p:sp>
      <p:pic>
        <p:nvPicPr>
          <p:cNvPr id="34818" name="Picture 2" descr="http://www.blaenau-gwent.gov.uk/images/Images_Logos/sod2.gif"/>
          <p:cNvPicPr>
            <a:picLocks noChangeAspect="1" noChangeArrowheads="1"/>
          </p:cNvPicPr>
          <p:nvPr/>
        </p:nvPicPr>
        <p:blipFill>
          <a:blip r:embed="rId4" cstate="print"/>
          <a:srcRect/>
          <a:stretch>
            <a:fillRect/>
          </a:stretch>
        </p:blipFill>
        <p:spPr bwMode="auto">
          <a:xfrm>
            <a:off x="7124700" y="1143000"/>
            <a:ext cx="1714500" cy="1714500"/>
          </a:xfrm>
          <a:prstGeom prst="rect">
            <a:avLst/>
          </a:prstGeom>
          <a:noFill/>
          <a:effectLst>
            <a:outerShdw blurRad="152400" dist="38100" dir="2700000" sx="102000" sy="102000" algn="tl" rotWithShape="0">
              <a:prstClr val="black">
                <a:alpha val="40000"/>
              </a:prstClr>
            </a:outerShdw>
          </a:effectLst>
        </p:spPr>
      </p:pic>
      <p:pic>
        <p:nvPicPr>
          <p:cNvPr id="34820" name="Picture 4" descr="http://www.elysiumonline.co.uk/wp-content/uploads/2013/10/compliance_vs.jpg"/>
          <p:cNvPicPr>
            <a:picLocks noChangeAspect="1" noChangeArrowheads="1"/>
          </p:cNvPicPr>
          <p:nvPr/>
        </p:nvPicPr>
        <p:blipFill>
          <a:blip r:embed="rId5" cstate="print"/>
          <a:srcRect/>
          <a:stretch>
            <a:fillRect/>
          </a:stretch>
        </p:blipFill>
        <p:spPr bwMode="auto">
          <a:xfrm>
            <a:off x="7048500" y="3048000"/>
            <a:ext cx="1752600" cy="1752600"/>
          </a:xfrm>
          <a:prstGeom prst="rect">
            <a:avLst/>
          </a:prstGeom>
          <a:noFill/>
          <a:effectLst>
            <a:outerShdw blurRad="152400" dist="38100" dir="2700000" sx="102000" sy="102000" algn="tl" rotWithShape="0">
              <a:prstClr val="black">
                <a:alpha val="40000"/>
              </a:prstClr>
            </a:outerShdw>
          </a:effectLst>
        </p:spPr>
      </p:pic>
      <p:pic>
        <p:nvPicPr>
          <p:cNvPr id="34822" name="Picture 6" descr="http://thompsonburton.com/mlmattorney/files/2015/01/cooling_off_period_wedding_1538365.jpg"/>
          <p:cNvPicPr>
            <a:picLocks noChangeAspect="1" noChangeArrowheads="1"/>
          </p:cNvPicPr>
          <p:nvPr/>
        </p:nvPicPr>
        <p:blipFill>
          <a:blip r:embed="rId6" cstate="print"/>
          <a:srcRect/>
          <a:stretch>
            <a:fillRect/>
          </a:stretch>
        </p:blipFill>
        <p:spPr bwMode="auto">
          <a:xfrm>
            <a:off x="7010400" y="5105400"/>
            <a:ext cx="1790699" cy="1278559"/>
          </a:xfrm>
          <a:prstGeom prst="rect">
            <a:avLst/>
          </a:prstGeom>
          <a:noFill/>
          <a:effectLst>
            <a:outerShdw blurRad="152400" dist="38100" dir="2700000" sx="102000" sy="102000" algn="tl" rotWithShape="0">
              <a:prstClr val="black">
                <a:alpha val="40000"/>
              </a:prstClr>
            </a:outerShdw>
          </a:effec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3.4.2 – Legal Controls on Marketing</a:t>
            </a:r>
            <a:endParaRPr lang="en-GB" sz="3600" b="1" dirty="0" smtClean="0"/>
          </a:p>
        </p:txBody>
      </p:sp>
      <p:sp>
        <p:nvSpPr>
          <p:cNvPr id="8" name="Rectangle 7"/>
          <p:cNvSpPr/>
          <p:nvPr/>
        </p:nvSpPr>
        <p:spPr>
          <a:xfrm>
            <a:off x="304800" y="1143000"/>
            <a:ext cx="6248400" cy="5301451"/>
          </a:xfrm>
          <a:prstGeom prst="rect">
            <a:avLst/>
          </a:prstGeom>
        </p:spPr>
        <p:txBody>
          <a:bodyPr wrap="square">
            <a:spAutoFit/>
          </a:bodyPr>
          <a:lstStyle/>
          <a:p>
            <a:pPr marL="339725" indent="-339725">
              <a:spcAft>
                <a:spcPts val="300"/>
              </a:spcAft>
              <a:buClr>
                <a:srgbClr val="00B050"/>
              </a:buClr>
              <a:buFont typeface="Wingdings 3" pitchFamily="18" charset="2"/>
              <a:buChar char=""/>
            </a:pPr>
            <a:r>
              <a:rPr lang="en-GB" sz="2100" dirty="0" smtClean="0"/>
              <a:t>Here are some examples of consumer protection laws from Pakistan and South Africa. </a:t>
            </a:r>
          </a:p>
          <a:p>
            <a:pPr marL="339725" indent="-339725">
              <a:spcAft>
                <a:spcPts val="300"/>
              </a:spcAft>
              <a:buClr>
                <a:srgbClr val="00B050"/>
              </a:buClr>
              <a:buFont typeface="Wingdings 3" pitchFamily="18" charset="2"/>
              <a:buChar char=""/>
            </a:pPr>
            <a:r>
              <a:rPr lang="en-GB" sz="2100" dirty="0" smtClean="0"/>
              <a:t>Under Consumer Protection Act 2005, councils were set up in different regions in Pakistan, for example, the Punjab Consumer Protection Council (PCPC). If consumers are not satisfied with a product or service they have purchased and the business has not dealt with the complaint in a satisfactory way then the consumer can register a complaint with the council. It will hear the case and then decide who is at fault. They have resolved hundreds of cases – for example, overcharging above normal rates, misleading statements by a shopkeeper, warranty issues and misleading advertising.</a:t>
            </a: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202</a:t>
            </a:r>
            <a:endParaRPr lang="en-GB" sz="1200" b="1" dirty="0">
              <a:latin typeface="Arial" panose="020B0604020202020204" pitchFamily="34" charset="0"/>
              <a:cs typeface="Arial" panose="020B0604020202020204" pitchFamily="34" charset="0"/>
            </a:endParaRPr>
          </a:p>
        </p:txBody>
      </p:sp>
      <p:pic>
        <p:nvPicPr>
          <p:cNvPr id="1026" name="Picture 2" descr="http://image.slidesharecdn.com/windpowerinegypt-130929144512-phpapp01/95/wind-power-in-egypt-14-638.jpg?cb=138046833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73964" y="1171832"/>
            <a:ext cx="2146186" cy="1611322"/>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a:hlinkClick r:id="rId6"/>
          </p:cNvPr>
          <p:cNvPicPr>
            <a:picLocks noChangeAspect="1"/>
          </p:cNvPicPr>
          <p:nvPr/>
        </p:nvPicPr>
        <p:blipFill rotWithShape="1">
          <a:blip r:embed="rId7"/>
          <a:srcRect l="26574" t="15625" r="31844" b="13542"/>
          <a:stretch/>
        </p:blipFill>
        <p:spPr>
          <a:xfrm>
            <a:off x="6673965" y="2897498"/>
            <a:ext cx="2146186" cy="2055502"/>
          </a:xfrm>
          <a:prstGeom prst="rect">
            <a:avLst/>
          </a:prstGeom>
          <a:noFill/>
          <a:effectLst>
            <a:outerShdw blurRad="152400" dist="38100" dir="2700000" sx="102000" sy="102000" algn="tl" rotWithShape="0">
              <a:prstClr val="black">
                <a:alpha val="40000"/>
              </a:prstClr>
            </a:outerShdw>
          </a:effectLst>
        </p:spPr>
      </p:pic>
      <p:pic>
        <p:nvPicPr>
          <p:cNvPr id="1028" name="Picture 4" descr="http://images.slideplayer.com/21/6302525/slides/slide_3.jpg">
            <a:hlinkClick r:id="rId8"/>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799" t="12439" r="6702" b="7562"/>
          <a:stretch/>
        </p:blipFill>
        <p:spPr bwMode="auto">
          <a:xfrm>
            <a:off x="6673964" y="5181600"/>
            <a:ext cx="2146186" cy="1371600"/>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3.4.2 – Legal Controls on Marketing</a:t>
            </a:r>
            <a:endParaRPr lang="en-GB" sz="3600" b="1" dirty="0" smtClean="0"/>
          </a:p>
        </p:txBody>
      </p:sp>
      <p:sp>
        <p:nvSpPr>
          <p:cNvPr id="8" name="Rectangle 7"/>
          <p:cNvSpPr/>
          <p:nvPr/>
        </p:nvSpPr>
        <p:spPr>
          <a:xfrm>
            <a:off x="304800" y="1143000"/>
            <a:ext cx="6781800" cy="5701561"/>
          </a:xfrm>
          <a:prstGeom prst="rect">
            <a:avLst/>
          </a:prstGeom>
        </p:spPr>
        <p:txBody>
          <a:bodyPr wrap="square">
            <a:spAutoFit/>
          </a:bodyPr>
          <a:lstStyle/>
          <a:p>
            <a:pPr marL="284163" indent="-284163">
              <a:spcAft>
                <a:spcPts val="300"/>
              </a:spcAft>
              <a:buClr>
                <a:srgbClr val="00B050"/>
              </a:buClr>
              <a:buFont typeface="Wingdings 3" pitchFamily="18" charset="2"/>
              <a:buChar char=""/>
            </a:pPr>
            <a:r>
              <a:rPr lang="en-US" sz="1670" dirty="0" smtClean="0"/>
              <a:t>Consumer Protection Act 2011, South Africa – here, consumers have up to 6 months to return faulty or unsafe goods and they have a choice between the supplier repairing or replacing these, or refunding you in full. This only applies to general wear and tear of your appliances and not gross negligence on your part. Also, if you order online then the goods will have to be delivered at an agreed date, time and place. If not, you will be free to accept or cancel the agreement – </a:t>
            </a:r>
            <a:r>
              <a:rPr lang="en-US" sz="1670" dirty="0"/>
              <a:t>i</a:t>
            </a:r>
            <a:r>
              <a:rPr lang="en-US" sz="1670" dirty="0" smtClean="0"/>
              <a:t>t’s your choice.</a:t>
            </a:r>
          </a:p>
          <a:p>
            <a:pPr marL="284163" indent="-284163">
              <a:spcAft>
                <a:spcPts val="300"/>
              </a:spcAft>
              <a:buClr>
                <a:srgbClr val="00B050"/>
              </a:buClr>
              <a:buFont typeface="Wingdings 3" pitchFamily="18" charset="2"/>
              <a:buChar char=""/>
            </a:pPr>
            <a:r>
              <a:rPr lang="en-US" sz="1670" dirty="0" smtClean="0"/>
              <a:t>Companies are also obliged to deliver goods that match the sample or description of the product. You have the right to examine your purchases before accepting them, and reject them if you are not happy.</a:t>
            </a:r>
          </a:p>
          <a:p>
            <a:pPr marL="284163" indent="-284163">
              <a:spcAft>
                <a:spcPts val="300"/>
              </a:spcAft>
              <a:buClr>
                <a:srgbClr val="00B050"/>
              </a:buClr>
              <a:buFont typeface="Wingdings 3" pitchFamily="18" charset="2"/>
              <a:buChar char=""/>
            </a:pPr>
            <a:r>
              <a:rPr lang="en-US" sz="1670" dirty="0"/>
              <a:t>It is illegal in many countries to sell items that do not live up to the claims made for them.</a:t>
            </a:r>
          </a:p>
          <a:p>
            <a:pPr marL="284163" indent="-284163">
              <a:spcAft>
                <a:spcPts val="300"/>
              </a:spcAft>
              <a:buClr>
                <a:srgbClr val="00B050"/>
              </a:buClr>
              <a:buFont typeface="Wingdings 3" pitchFamily="18" charset="2"/>
              <a:buChar char=""/>
            </a:pPr>
            <a:r>
              <a:rPr lang="en-US" sz="1670" dirty="0"/>
              <a:t>Is all consumer protection a good idea? Most people would say that the consumer needs to be protected as much as possible. They believe that goods should be as safe and as suitable for the purpose intended as possible. However, some business managers believe that these laws add to the costs of making and selling products and this increases the prices in the shops. What is your view</a:t>
            </a:r>
            <a:r>
              <a:rPr lang="en-US" sz="1670" dirty="0" smtClean="0"/>
              <a:t>?</a:t>
            </a:r>
            <a:endParaRPr lang="en-US" sz="1670" dirty="0"/>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202</a:t>
            </a:r>
            <a:endParaRPr lang="en-GB" sz="1200" b="1" dirty="0">
              <a:latin typeface="Arial" panose="020B0604020202020204" pitchFamily="34" charset="0"/>
              <a:cs typeface="Arial" panose="020B0604020202020204" pitchFamily="34" charset="0"/>
            </a:endParaRPr>
          </a:p>
        </p:txBody>
      </p:sp>
      <p:pic>
        <p:nvPicPr>
          <p:cNvPr id="2050" name="Picture 2" descr="http://www.accidentclaimsolicitors.co.uk/wp-content/uploads/2013/10/faulty-goods-claim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1684" y="2462210"/>
            <a:ext cx="1720366" cy="1146911"/>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AutoShape 4" descr="https://i.guim.co.uk/img/media/2a84a71cf80bbeee06d67bbd4a01eb303ecf97b5/20_24_5510_3306/master/5510.jpg?w=460&amp;q=55&amp;auto=format&amp;usm=12&amp;fit=max&amp;s=e8ccf2957602e91ff5779fe72fc1078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4" name="Picture 6" descr="http://i.dailymail.co.uk/i/pix/2013/09/14/article-0-1BD0A661000005DC-671_634x43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1684" y="1195390"/>
            <a:ext cx="1720366" cy="1166810"/>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rotWithShape="1">
          <a:blip r:embed="rId6"/>
          <a:srcRect l="20132" t="13542" r="35359" b="11458"/>
          <a:stretch/>
        </p:blipFill>
        <p:spPr>
          <a:xfrm>
            <a:off x="7066910" y="3709131"/>
            <a:ext cx="1715140" cy="1624869"/>
          </a:xfrm>
          <a:prstGeom prst="rect">
            <a:avLst/>
          </a:prstGeom>
          <a:noFill/>
          <a:effectLst>
            <a:outerShdw blurRad="152400" dist="38100" dir="2700000" sx="102000" sy="102000" algn="tl" rotWithShape="0">
              <a:prstClr val="black">
                <a:alpha val="40000"/>
              </a:prstClr>
            </a:outerShdw>
          </a:effectLst>
        </p:spPr>
      </p:pic>
      <p:pic>
        <p:nvPicPr>
          <p:cNvPr id="2056" name="Picture 8" descr="http://www.webdesign-manchester.me.uk/wp-content/uploads/2013/05/product-liability.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0611" r="10723" b="19595"/>
          <a:stretch/>
        </p:blipFill>
        <p:spPr bwMode="auto">
          <a:xfrm>
            <a:off x="7086600" y="5474182"/>
            <a:ext cx="1695450" cy="1068636"/>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580449"/>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3.4.2 – Legal Controls on Marketing</a:t>
            </a:r>
            <a:endParaRPr lang="en-GB" sz="3600" b="1" dirty="0" smtClean="0"/>
          </a:p>
        </p:txBody>
      </p:sp>
      <p:sp>
        <p:nvSpPr>
          <p:cNvPr id="8" name="Rectangle 7"/>
          <p:cNvSpPr/>
          <p:nvPr/>
        </p:nvSpPr>
        <p:spPr>
          <a:xfrm>
            <a:off x="304800" y="1143000"/>
            <a:ext cx="8458200" cy="5186035"/>
          </a:xfrm>
          <a:prstGeom prst="rect">
            <a:avLst/>
          </a:prstGeom>
        </p:spPr>
        <p:txBody>
          <a:bodyPr wrap="square">
            <a:spAutoFit/>
          </a:bodyPr>
          <a:lstStyle/>
          <a:p>
            <a:pPr>
              <a:spcAft>
                <a:spcPts val="300"/>
              </a:spcAft>
              <a:buClr>
                <a:srgbClr val="00B050"/>
              </a:buClr>
            </a:pPr>
            <a:r>
              <a:rPr lang="en-US" b="1" dirty="0" smtClean="0">
                <a:solidFill>
                  <a:srgbClr val="FF0000"/>
                </a:solidFill>
              </a:rPr>
              <a:t>Activity 16.3</a:t>
            </a:r>
          </a:p>
          <a:p>
            <a:pPr marL="339725" indent="-339725">
              <a:spcAft>
                <a:spcPts val="300"/>
              </a:spcAft>
              <a:buClr>
                <a:srgbClr val="00B050"/>
              </a:buClr>
              <a:buFont typeface="Wingdings 3" pitchFamily="18" charset="2"/>
              <a:buChar char=""/>
            </a:pPr>
            <a:r>
              <a:rPr lang="en-US" dirty="0" smtClean="0">
                <a:solidFill>
                  <a:srgbClr val="FF0000"/>
                </a:solidFill>
              </a:rPr>
              <a:t>Here are some situations in which consumers might need some protection.</a:t>
            </a:r>
          </a:p>
          <a:p>
            <a:pPr marL="630238" indent="-293688">
              <a:spcAft>
                <a:spcPts val="300"/>
              </a:spcAft>
              <a:buClr>
                <a:srgbClr val="00B050"/>
              </a:buClr>
              <a:buFont typeface="+mj-lt"/>
              <a:buAutoNum type="alphaLcParenR"/>
            </a:pPr>
            <a:r>
              <a:rPr lang="en-US" dirty="0" smtClean="0">
                <a:solidFill>
                  <a:srgbClr val="FF0000"/>
                </a:solidFill>
              </a:rPr>
              <a:t>‘These shoes are mode of the finest leather.‘ In fact they are made of plastic.</a:t>
            </a:r>
          </a:p>
          <a:p>
            <a:pPr marL="630238" indent="-293688">
              <a:spcAft>
                <a:spcPts val="300"/>
              </a:spcAft>
              <a:buClr>
                <a:srgbClr val="00B050"/>
              </a:buClr>
              <a:buFont typeface="+mj-lt"/>
              <a:buAutoNum type="alphaLcParenR"/>
            </a:pPr>
            <a:r>
              <a:rPr lang="en-US" dirty="0" smtClean="0">
                <a:solidFill>
                  <a:srgbClr val="FF0000"/>
                </a:solidFill>
              </a:rPr>
              <a:t>A consumer buys one kilogram of potatoes but reweighs them at home. In fact, he has only 800 grams.</a:t>
            </a:r>
          </a:p>
          <a:p>
            <a:pPr marL="630238" indent="-293688">
              <a:spcAft>
                <a:spcPts val="300"/>
              </a:spcAft>
              <a:buClr>
                <a:srgbClr val="00B050"/>
              </a:buClr>
              <a:buFont typeface="+mj-lt"/>
              <a:buAutoNum type="alphaLcParenR"/>
            </a:pPr>
            <a:r>
              <a:rPr lang="en-US" dirty="0" smtClean="0">
                <a:solidFill>
                  <a:srgbClr val="FF0000"/>
                </a:solidFill>
              </a:rPr>
              <a:t>A motorist asks for a tow rope ‘strong enough for my trailer’. It breaks the first time he tries to use it.</a:t>
            </a:r>
          </a:p>
          <a:p>
            <a:pPr marL="630238" indent="-293688">
              <a:spcAft>
                <a:spcPts val="300"/>
              </a:spcAft>
              <a:buClr>
                <a:srgbClr val="00B050"/>
              </a:buClr>
              <a:buFont typeface="+mj-lt"/>
              <a:buAutoNum type="alphaLcParenR"/>
            </a:pPr>
            <a:r>
              <a:rPr lang="en-US" dirty="0" smtClean="0">
                <a:solidFill>
                  <a:srgbClr val="FF0000"/>
                </a:solidFill>
              </a:rPr>
              <a:t>Do you think the consumer needs some legal protection in these cases? For each example, identify which part of UK consumer protection laws have been broken by the business selling the goods.</a:t>
            </a:r>
          </a:p>
          <a:p>
            <a:pPr>
              <a:spcAft>
                <a:spcPts val="300"/>
              </a:spcAft>
              <a:buClr>
                <a:srgbClr val="00B050"/>
              </a:buClr>
            </a:pPr>
            <a:r>
              <a:rPr lang="en-US" b="1" dirty="0" smtClean="0">
                <a:solidFill>
                  <a:srgbClr val="FF0000"/>
                </a:solidFill>
              </a:rPr>
              <a:t>Activity 16.4</a:t>
            </a:r>
          </a:p>
          <a:p>
            <a:pPr marL="339725" indent="-339725">
              <a:spcAft>
                <a:spcPts val="300"/>
              </a:spcAft>
              <a:buClr>
                <a:srgbClr val="00B050"/>
              </a:buClr>
              <a:buFont typeface="Wingdings 3" pitchFamily="18" charset="2"/>
              <a:buChar char=""/>
            </a:pPr>
            <a:r>
              <a:rPr lang="en-US" dirty="0" smtClean="0">
                <a:solidFill>
                  <a:srgbClr val="FF0000"/>
                </a:solidFill>
              </a:rPr>
              <a:t>Research the consumer protection laws in your own country.</a:t>
            </a:r>
          </a:p>
          <a:p>
            <a:pPr marL="630238" indent="-293688">
              <a:spcAft>
                <a:spcPts val="300"/>
              </a:spcAft>
              <a:buClr>
                <a:srgbClr val="00B050"/>
              </a:buClr>
              <a:buFont typeface="+mj-lt"/>
              <a:buAutoNum type="alphaLcParenR"/>
            </a:pPr>
            <a:r>
              <a:rPr lang="en-US" dirty="0" smtClean="0">
                <a:solidFill>
                  <a:srgbClr val="FF0000"/>
                </a:solidFill>
              </a:rPr>
              <a:t>What can a consumer do if a product is faulty?</a:t>
            </a:r>
          </a:p>
          <a:p>
            <a:pPr marL="630238" indent="-293688">
              <a:spcAft>
                <a:spcPts val="300"/>
              </a:spcAft>
              <a:buClr>
                <a:srgbClr val="00B050"/>
              </a:buClr>
              <a:buFont typeface="+mj-lt"/>
              <a:buAutoNum type="alphaLcParenR"/>
            </a:pPr>
            <a:r>
              <a:rPr lang="en-US" dirty="0" smtClean="0">
                <a:solidFill>
                  <a:srgbClr val="FF0000"/>
                </a:solidFill>
              </a:rPr>
              <a:t>What can a customer do if a product does not do what it is advertised to do?</a:t>
            </a:r>
          </a:p>
          <a:p>
            <a:pPr marL="630238" indent="-293688">
              <a:spcAft>
                <a:spcPts val="300"/>
              </a:spcAft>
              <a:buClr>
                <a:srgbClr val="00B050"/>
              </a:buClr>
              <a:buFont typeface="+mj-lt"/>
              <a:buAutoNum type="alphaLcParenR"/>
            </a:pPr>
            <a:r>
              <a:rPr lang="en-US" dirty="0" smtClean="0">
                <a:solidFill>
                  <a:srgbClr val="FF0000"/>
                </a:solidFill>
              </a:rPr>
              <a:t>What other protection do the laws give customers?</a:t>
            </a:r>
            <a:endParaRPr lang="en-GB" dirty="0" smtClean="0">
              <a:solidFill>
                <a:srgbClr val="FF0000"/>
              </a:solidFill>
            </a:endParaRP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201</a:t>
            </a:r>
            <a:endParaRPr lang="en-GB" sz="1200" b="1" dirty="0">
              <a:latin typeface="Arial" panose="020B0604020202020204" pitchFamily="34" charset="0"/>
              <a:cs typeface="Arial" panose="020B0604020202020204" pitchFamily="34" charset="0"/>
            </a:endParaRPr>
          </a:p>
        </p:txBody>
      </p:sp>
      <p:sp>
        <p:nvSpPr>
          <p:cNvPr id="2" name="TextBox 1">
            <a:hlinkClick r:id="rId4" action="ppaction://hlinkfile"/>
          </p:cNvPr>
          <p:cNvSpPr txBox="1"/>
          <p:nvPr/>
        </p:nvSpPr>
        <p:spPr>
          <a:xfrm>
            <a:off x="8382000" y="5791200"/>
            <a:ext cx="381000" cy="769441"/>
          </a:xfrm>
          <a:prstGeom prst="rect">
            <a:avLst/>
          </a:prstGeom>
          <a:noFill/>
        </p:spPr>
        <p:txBody>
          <a:bodyPr wrap="square" rtlCol="0">
            <a:spAutoFit/>
          </a:bodyPr>
          <a:lstStyle/>
          <a:p>
            <a:r>
              <a:rPr lang="en-US"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572051326"/>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3.4.3 – Entering New Markets Abroad</a:t>
            </a:r>
            <a:endParaRPr lang="en-GB" sz="3600" b="1" dirty="0" smtClean="0"/>
          </a:p>
        </p:txBody>
      </p:sp>
      <p:sp>
        <p:nvSpPr>
          <p:cNvPr id="8" name="Rectangle 7"/>
          <p:cNvSpPr/>
          <p:nvPr/>
        </p:nvSpPr>
        <p:spPr>
          <a:xfrm>
            <a:off x="304800" y="1143000"/>
            <a:ext cx="6096000" cy="5547673"/>
          </a:xfrm>
          <a:prstGeom prst="rect">
            <a:avLst/>
          </a:prstGeom>
        </p:spPr>
        <p:txBody>
          <a:bodyPr wrap="square">
            <a:spAutoFit/>
          </a:bodyPr>
          <a:lstStyle/>
          <a:p>
            <a:pPr>
              <a:spcAft>
                <a:spcPts val="300"/>
              </a:spcAft>
              <a:buClr>
                <a:srgbClr val="00B050"/>
              </a:buClr>
            </a:pPr>
            <a:r>
              <a:rPr lang="en-US" b="1" dirty="0" smtClean="0"/>
              <a:t>Opportunities</a:t>
            </a:r>
          </a:p>
          <a:p>
            <a:pPr marL="284163" indent="-284163">
              <a:spcAft>
                <a:spcPts val="300"/>
              </a:spcAft>
              <a:buClr>
                <a:srgbClr val="00B050"/>
              </a:buClr>
              <a:buFont typeface="Wingdings 3" pitchFamily="18" charset="2"/>
              <a:buChar char=""/>
            </a:pPr>
            <a:r>
              <a:rPr lang="en-US" dirty="0" smtClean="0"/>
              <a:t>These days a large number of businesses produce and sell in many different countries. Why has there been this trend towards more globalization of business?</a:t>
            </a:r>
          </a:p>
          <a:p>
            <a:pPr marL="457200" indent="-223838">
              <a:spcAft>
                <a:spcPts val="300"/>
              </a:spcAft>
              <a:buClr>
                <a:srgbClr val="00B050"/>
              </a:buClr>
              <a:buFont typeface="Arial" panose="020B0604020202020204" pitchFamily="34" charset="0"/>
              <a:buChar char="•"/>
            </a:pPr>
            <a:r>
              <a:rPr lang="en-US" dirty="0" smtClean="0"/>
              <a:t>Growth potential of new markets in other countries. Countries in different parts of the world are now developing and seeing their population enjoying rising incomes. This provides opportunities for entering new markets abroad.</a:t>
            </a:r>
          </a:p>
          <a:p>
            <a:pPr marL="457200" indent="-223838">
              <a:spcAft>
                <a:spcPts val="300"/>
              </a:spcAft>
              <a:buClr>
                <a:srgbClr val="00B050"/>
              </a:buClr>
              <a:buFont typeface="Arial" panose="020B0604020202020204" pitchFamily="34" charset="0"/>
              <a:buChar char="•"/>
            </a:pPr>
            <a:r>
              <a:rPr lang="en-US" dirty="0" smtClean="0"/>
              <a:t>Home markets might be saturated and these new markets give the chance for higher sales.</a:t>
            </a:r>
          </a:p>
          <a:p>
            <a:pPr marL="457200" indent="-223838">
              <a:spcAft>
                <a:spcPts val="300"/>
              </a:spcAft>
              <a:buClr>
                <a:srgbClr val="00B050"/>
              </a:buClr>
              <a:buFont typeface="Arial" panose="020B0604020202020204" pitchFamily="34" charset="0"/>
              <a:buChar char="•"/>
            </a:pPr>
            <a:r>
              <a:rPr lang="en-US" dirty="0" smtClean="0"/>
              <a:t>There is a wider choice of location to produce products and this encourages businesses to sell as well as produce in these countries. The business will have more information about these markets and be better placed to sell to them as well.</a:t>
            </a:r>
          </a:p>
          <a:p>
            <a:pPr marL="457200" indent="-223838">
              <a:spcAft>
                <a:spcPts val="300"/>
              </a:spcAft>
              <a:buClr>
                <a:srgbClr val="00B050"/>
              </a:buClr>
              <a:buFont typeface="Arial" panose="020B0604020202020204" pitchFamily="34" charset="0"/>
              <a:buChar char="•"/>
            </a:pPr>
            <a:r>
              <a:rPr lang="en-US" dirty="0" smtClean="0"/>
              <a:t>Trade barriers have been lowered in many parts of the world making it easier and profitable to now enter these markets.</a:t>
            </a:r>
            <a:endParaRPr lang="en-US" dirty="0"/>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202</a:t>
            </a:r>
            <a:endParaRPr lang="en-GB" sz="1200" b="1" dirty="0">
              <a:latin typeface="Arial" panose="020B0604020202020204" pitchFamily="34" charset="0"/>
              <a:cs typeface="Arial" panose="020B0604020202020204" pitchFamily="34" charset="0"/>
            </a:endParaRPr>
          </a:p>
        </p:txBody>
      </p:sp>
      <p:sp>
        <p:nvSpPr>
          <p:cNvPr id="2" name="AutoShape 4" descr="https://i.guim.co.uk/img/media/2a84a71cf80bbeee06d67bbd4a01eb303ecf97b5/20_24_5510_3306/master/5510.jpg?w=460&amp;q=55&amp;auto=format&amp;usm=12&amp;fit=max&amp;s=e8ccf2957602e91ff5779fe72fc1078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098" name="Picture 2" descr="https://www.family.co.jp/english/management_strategy/images/graf05.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33894" y="1209885"/>
            <a:ext cx="2365061" cy="1457115"/>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0" name="Picture 4" descr="http://www.toyota-global.com/company/history_of_toyota/75years/data/conditions/facilities/companies/images/unify_map.gif">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27948" y="2895600"/>
            <a:ext cx="2371007" cy="1542828"/>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2" name="Picture 6" descr="http://l.yimg.com/bt/api/res/1.2/6hjpjhCQaHoqxPQ6DekDMA--/YXBwaWQ9eW5ld3NfbGVnbztxPTg1O3c9NjE2/https:/marketrealist.imgix.net/uploads/2015/09/Part-45.jpg?w=616&amp;h=440&amp;fit=max&amp;auto=format">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27947" y="4800600"/>
            <a:ext cx="2371007" cy="1676400"/>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225185"/>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3.4.3 – Entering New Markets Abroad</a:t>
            </a:r>
            <a:endParaRPr lang="en-GB" sz="3600" b="1" dirty="0" smtClean="0"/>
          </a:p>
        </p:txBody>
      </p:sp>
      <p:sp>
        <p:nvSpPr>
          <p:cNvPr id="8" name="Rectangle 7"/>
          <p:cNvSpPr/>
          <p:nvPr/>
        </p:nvSpPr>
        <p:spPr>
          <a:xfrm>
            <a:off x="304800" y="1143000"/>
            <a:ext cx="8458200" cy="5693866"/>
          </a:xfrm>
          <a:prstGeom prst="rect">
            <a:avLst/>
          </a:prstGeom>
        </p:spPr>
        <p:txBody>
          <a:bodyPr wrap="square">
            <a:spAutoFit/>
          </a:bodyPr>
          <a:lstStyle/>
          <a:p>
            <a:pPr marL="395288" indent="-395288">
              <a:spcAft>
                <a:spcPts val="300"/>
              </a:spcAft>
              <a:buClr>
                <a:srgbClr val="00B050"/>
              </a:buClr>
            </a:pPr>
            <a:r>
              <a:rPr lang="en-US" sz="1630" b="1" dirty="0" smtClean="0"/>
              <a:t>Opportunities</a:t>
            </a:r>
          </a:p>
          <a:p>
            <a:pPr marL="346075" indent="-334963">
              <a:spcAft>
                <a:spcPts val="300"/>
              </a:spcAft>
              <a:buClr>
                <a:srgbClr val="00B050"/>
              </a:buClr>
              <a:buFont typeface="Wingdings 3" pitchFamily="18" charset="2"/>
              <a:buChar char=""/>
            </a:pPr>
            <a:r>
              <a:rPr lang="en-US" sz="1630" dirty="0" smtClean="0"/>
              <a:t>But there are problems when entering new markets abroad.</a:t>
            </a:r>
          </a:p>
          <a:p>
            <a:pPr marL="457200" indent="-223838">
              <a:spcAft>
                <a:spcPts val="300"/>
              </a:spcAft>
              <a:buClr>
                <a:srgbClr val="00B050"/>
              </a:buClr>
              <a:buFont typeface="Arial" panose="020B0604020202020204" pitchFamily="34" charset="0"/>
              <a:buChar char="•"/>
            </a:pPr>
            <a:r>
              <a:rPr lang="en-US" sz="1630" b="1" i="1" dirty="0" smtClean="0"/>
              <a:t>Lack of Knowledge </a:t>
            </a:r>
            <a:r>
              <a:rPr lang="en-US" sz="1630" i="1" dirty="0" smtClean="0"/>
              <a:t>– </a:t>
            </a:r>
            <a:r>
              <a:rPr lang="en-US" sz="1630" dirty="0" smtClean="0"/>
              <a:t>the business may not be aware of competitors or the habits of consumers in these markets. E.g. where do most people do their shopping?</a:t>
            </a:r>
          </a:p>
          <a:p>
            <a:pPr marL="457200" indent="-223838">
              <a:spcAft>
                <a:spcPts val="300"/>
              </a:spcAft>
              <a:buClr>
                <a:srgbClr val="00B050"/>
              </a:buClr>
              <a:buFont typeface="Arial" panose="020B0604020202020204" pitchFamily="34" charset="0"/>
              <a:buChar char="•"/>
            </a:pPr>
            <a:r>
              <a:rPr lang="en-US" sz="1630" b="1" i="1" dirty="0" smtClean="0"/>
              <a:t>Cultural differences </a:t>
            </a:r>
            <a:r>
              <a:rPr lang="en-US" sz="1630" i="1" dirty="0" smtClean="0"/>
              <a:t>– </a:t>
            </a:r>
            <a:r>
              <a:rPr lang="en-US" sz="1630" dirty="0" smtClean="0"/>
              <a:t>religion or culture may mean that some products won’t sell in another market. E.g. alcohol products will not be sold in the Middle Eastern countries.</a:t>
            </a:r>
          </a:p>
          <a:p>
            <a:pPr marL="457200" indent="-223838">
              <a:spcAft>
                <a:spcPts val="300"/>
              </a:spcAft>
              <a:buClr>
                <a:srgbClr val="00B050"/>
              </a:buClr>
              <a:buFont typeface="Arial" panose="020B0604020202020204" pitchFamily="34" charset="0"/>
              <a:buChar char="•"/>
            </a:pPr>
            <a:r>
              <a:rPr lang="en-US" sz="1630" b="1" i="1" dirty="0" smtClean="0"/>
              <a:t>Exchange rate changes </a:t>
            </a:r>
            <a:r>
              <a:rPr lang="en-US" sz="1630" dirty="0" smtClean="0"/>
              <a:t>– (See 6.3) if the exchange rate is not very stable then exchange rate changes can mean the price of imported goods and the products can become too expensive to sell in the new market.</a:t>
            </a:r>
          </a:p>
          <a:p>
            <a:pPr marL="457200" indent="-223838">
              <a:spcAft>
                <a:spcPts val="300"/>
              </a:spcAft>
              <a:buClr>
                <a:srgbClr val="00B050"/>
              </a:buClr>
              <a:buFont typeface="Arial" panose="020B0604020202020204" pitchFamily="34" charset="0"/>
              <a:buChar char="•"/>
            </a:pPr>
            <a:r>
              <a:rPr lang="en-US" sz="1630" b="1" i="1" dirty="0" smtClean="0"/>
              <a:t>Import restrictions</a:t>
            </a:r>
            <a:r>
              <a:rPr lang="en-US" sz="1630" b="1" dirty="0" smtClean="0"/>
              <a:t> </a:t>
            </a:r>
            <a:r>
              <a:rPr lang="en-US" sz="1630" dirty="0" smtClean="0"/>
              <a:t>– (see 6.1) if there are tariffs or quotas on imported products then the prices of these products may be higher than domestically produced goods – reducing sales or profits or both.</a:t>
            </a:r>
          </a:p>
          <a:p>
            <a:pPr marL="457200" indent="-223838">
              <a:spcAft>
                <a:spcPts val="300"/>
              </a:spcAft>
              <a:buClr>
                <a:srgbClr val="00B050"/>
              </a:buClr>
              <a:buFont typeface="Arial" panose="020B0604020202020204" pitchFamily="34" charset="0"/>
              <a:buChar char="•"/>
            </a:pPr>
            <a:r>
              <a:rPr lang="en-US" sz="1630" b="1" i="1" dirty="0" smtClean="0"/>
              <a:t>Increased risk of non-payment </a:t>
            </a:r>
            <a:r>
              <a:rPr lang="en-US" sz="1630" i="1" dirty="0" smtClean="0"/>
              <a:t>– </a:t>
            </a:r>
            <a:r>
              <a:rPr lang="en-US" sz="1630" dirty="0" smtClean="0"/>
              <a:t>methods of payment may be different in these new markets and it may be more difficult to be certain that payment for imported goods will be made.</a:t>
            </a:r>
          </a:p>
          <a:p>
            <a:pPr marL="457200" indent="-223838">
              <a:spcAft>
                <a:spcPts val="300"/>
              </a:spcAft>
              <a:buClr>
                <a:srgbClr val="00B050"/>
              </a:buClr>
              <a:buFont typeface="Arial" panose="020B0604020202020204" pitchFamily="34" charset="0"/>
              <a:buChar char="•"/>
            </a:pPr>
            <a:r>
              <a:rPr lang="en-US" sz="1630" b="1" i="1" dirty="0" smtClean="0"/>
              <a:t>Increased transport costs </a:t>
            </a:r>
            <a:r>
              <a:rPr lang="en-US" sz="1630" dirty="0" smtClean="0"/>
              <a:t>– as products have to be transported over long distances then the costs of getting these products to the market will increase. However, there have been benefits from using containers to transport products and the container ships are getting larger and all this has led to reductions in transport costs.</a:t>
            </a:r>
            <a:endParaRPr lang="en-US" sz="1630" dirty="0"/>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203</a:t>
            </a:r>
            <a:endParaRPr lang="en-GB" sz="1200" b="1" dirty="0">
              <a:latin typeface="Arial" panose="020B0604020202020204" pitchFamily="34" charset="0"/>
              <a:cs typeface="Arial" panose="020B0604020202020204" pitchFamily="34" charset="0"/>
            </a:endParaRPr>
          </a:p>
        </p:txBody>
      </p:sp>
      <p:sp>
        <p:nvSpPr>
          <p:cNvPr id="2" name="AutoShape 4" descr="https://i.guim.co.uk/img/media/2a84a71cf80bbeee06d67bbd4a01eb303ecf97b5/20_24_5510_3306/master/5510.jpg?w=460&amp;q=55&amp;auto=format&amp;usm=12&amp;fit=max&amp;s=e8ccf2957602e91ff5779fe72fc1078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407729646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276270376"/>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3.4.3 – </a:t>
            </a:r>
            <a:r>
              <a:rPr lang="en-GB" sz="3600" dirty="0"/>
              <a:t>M</a:t>
            </a:r>
            <a:r>
              <a:rPr lang="en-GB" sz="3600" dirty="0" smtClean="0"/>
              <a:t>ethods to Overcome Problems</a:t>
            </a:r>
            <a:endParaRPr lang="en-GB" sz="3600" b="1" dirty="0" smtClean="0"/>
          </a:p>
        </p:txBody>
      </p:sp>
      <p:sp>
        <p:nvSpPr>
          <p:cNvPr id="8" name="Rectangle 7"/>
          <p:cNvSpPr/>
          <p:nvPr/>
        </p:nvSpPr>
        <p:spPr>
          <a:xfrm>
            <a:off x="304800" y="1143000"/>
            <a:ext cx="8534400" cy="5392245"/>
          </a:xfrm>
          <a:prstGeom prst="rect">
            <a:avLst/>
          </a:prstGeom>
        </p:spPr>
        <p:txBody>
          <a:bodyPr wrap="square">
            <a:spAutoFit/>
          </a:bodyPr>
          <a:lstStyle/>
          <a:p>
            <a:pPr>
              <a:spcAft>
                <a:spcPts val="300"/>
              </a:spcAft>
              <a:buClr>
                <a:srgbClr val="00B050"/>
              </a:buClr>
            </a:pPr>
            <a:r>
              <a:rPr lang="en-US" sz="1760" b="1" dirty="0" smtClean="0"/>
              <a:t>Methods to overcome the problems f entering new markets abroad.</a:t>
            </a:r>
          </a:p>
          <a:p>
            <a:pPr marL="457200" indent="-223838">
              <a:spcAft>
                <a:spcPts val="300"/>
              </a:spcAft>
              <a:buClr>
                <a:srgbClr val="00B050"/>
              </a:buClr>
              <a:buFont typeface="Arial" panose="020B0604020202020204" pitchFamily="34" charset="0"/>
              <a:buChar char="•"/>
            </a:pPr>
            <a:r>
              <a:rPr lang="en-US" sz="1760" b="1" i="1" dirty="0" smtClean="0"/>
              <a:t>Joint ventures </a:t>
            </a:r>
            <a:r>
              <a:rPr lang="en-US" sz="1760" i="1" dirty="0" smtClean="0"/>
              <a:t>(see 1.2) - </a:t>
            </a:r>
            <a:r>
              <a:rPr lang="en-US" sz="1760" dirty="0" smtClean="0"/>
              <a:t>E.g. McDonald’s has a 50-50 joint venture with two Indian restaurant chains, </a:t>
            </a:r>
            <a:r>
              <a:rPr lang="en-US" sz="1760" dirty="0" err="1" smtClean="0"/>
              <a:t>Hardcastle</a:t>
            </a:r>
            <a:r>
              <a:rPr lang="en-US" sz="1760" dirty="0" smtClean="0"/>
              <a:t> and Connaught Plaza restaurants. This allows the business to gain important local knowledge so that culture and customs can be adapted to enable a more successful entry into the new market.</a:t>
            </a:r>
          </a:p>
          <a:p>
            <a:pPr marL="457200" indent="-223838">
              <a:spcAft>
                <a:spcPts val="300"/>
              </a:spcAft>
              <a:buClr>
                <a:srgbClr val="00B050"/>
              </a:buClr>
              <a:buFont typeface="Arial" panose="020B0604020202020204" pitchFamily="34" charset="0"/>
              <a:buChar char="•"/>
            </a:pPr>
            <a:r>
              <a:rPr lang="en-US" sz="1760" b="1" i="1" dirty="0" smtClean="0"/>
              <a:t>Licensing</a:t>
            </a:r>
            <a:r>
              <a:rPr lang="en-US" sz="1760" i="1" dirty="0" smtClean="0"/>
              <a:t> – </a:t>
            </a:r>
            <a:r>
              <a:rPr lang="en-US" sz="1760" dirty="0" smtClean="0"/>
              <a:t>this is where the business gives permission for another firm in the new market being entered to produce the branded or ‘patented’ products under license. This means the products do not have to be physically transported  to the new market which saves time, transport costs and can get around trade restrictions.</a:t>
            </a:r>
          </a:p>
          <a:p>
            <a:pPr marL="457200" indent="-223838">
              <a:spcAft>
                <a:spcPts val="300"/>
              </a:spcAft>
              <a:buClr>
                <a:srgbClr val="00B050"/>
              </a:buClr>
              <a:buFont typeface="Arial" panose="020B0604020202020204" pitchFamily="34" charset="0"/>
              <a:buChar char="•"/>
            </a:pPr>
            <a:r>
              <a:rPr lang="en-US" sz="1760" b="1" i="1" dirty="0" smtClean="0"/>
              <a:t>International franchising </a:t>
            </a:r>
            <a:r>
              <a:rPr lang="en-US" sz="1760" i="1" dirty="0" smtClean="0"/>
              <a:t>– </a:t>
            </a:r>
            <a:r>
              <a:rPr lang="en-US" sz="1760" dirty="0" smtClean="0"/>
              <a:t>this means that foreign franchises are used to operate abroad. E.g. Dunkin’ Donuts which is a U.S-based baked goods and coffee franchise sold the franchise in the United Arab Emirates, which operates all the outlets. This means that again local knowledge is used to choose the best place to locate the Dunkin’ Donuts outlets.</a:t>
            </a:r>
          </a:p>
          <a:p>
            <a:pPr marL="457200" indent="-223838">
              <a:spcAft>
                <a:spcPts val="300"/>
              </a:spcAft>
              <a:buClr>
                <a:srgbClr val="00B050"/>
              </a:buClr>
              <a:buFont typeface="Arial" panose="020B0604020202020204" pitchFamily="34" charset="0"/>
              <a:buChar char="•"/>
            </a:pPr>
            <a:r>
              <a:rPr lang="en-US" sz="1760" b="1" i="1" dirty="0" smtClean="0"/>
              <a:t>Localizing existing brands</a:t>
            </a:r>
            <a:r>
              <a:rPr lang="en-US" sz="1760" b="1" dirty="0" smtClean="0"/>
              <a:t> </a:t>
            </a:r>
            <a:r>
              <a:rPr lang="en-US" sz="1760" dirty="0" smtClean="0"/>
              <a:t>– there is a phrase ‘thinking global – acting local’ which is being used by several global businesses. It means that there is still a common brand image for the business but it has adapted to local tastes and culture therefore increasing sales.</a:t>
            </a:r>
            <a:endParaRPr lang="en-US" sz="1760" dirty="0"/>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203</a:t>
            </a:r>
            <a:endParaRPr lang="en-GB" sz="1200" b="1" dirty="0">
              <a:latin typeface="Arial" panose="020B0604020202020204" pitchFamily="34" charset="0"/>
              <a:cs typeface="Arial" panose="020B0604020202020204" pitchFamily="34" charset="0"/>
            </a:endParaRPr>
          </a:p>
        </p:txBody>
      </p:sp>
      <p:sp>
        <p:nvSpPr>
          <p:cNvPr id="2" name="AutoShape 4" descr="https://i.guim.co.uk/img/media/2a84a71cf80bbeee06d67bbd4a01eb303ecf97b5/20_24_5510_3306/master/5510.jpg?w=460&amp;q=55&amp;auto=format&amp;usm=12&amp;fit=max&amp;s=e8ccf2957602e91ff5779fe72fc1078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1624848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3.4.3 – </a:t>
            </a:r>
            <a:r>
              <a:rPr lang="en-GB" sz="3600" dirty="0"/>
              <a:t>M</a:t>
            </a:r>
            <a:r>
              <a:rPr lang="en-GB" sz="3600" dirty="0" smtClean="0"/>
              <a:t>ethods to Overcome Problems</a:t>
            </a:r>
            <a:endParaRPr lang="en-GB" sz="3600" b="1" dirty="0" smtClean="0"/>
          </a:p>
        </p:txBody>
      </p:sp>
      <p:sp>
        <p:nvSpPr>
          <p:cNvPr id="8" name="Rectangle 7"/>
          <p:cNvSpPr/>
          <p:nvPr/>
        </p:nvSpPr>
        <p:spPr>
          <a:xfrm>
            <a:off x="304800" y="1143000"/>
            <a:ext cx="8534400" cy="4685898"/>
          </a:xfrm>
          <a:prstGeom prst="rect">
            <a:avLst/>
          </a:prstGeom>
        </p:spPr>
        <p:txBody>
          <a:bodyPr wrap="square">
            <a:spAutoFit/>
          </a:bodyPr>
          <a:lstStyle/>
          <a:p>
            <a:pPr>
              <a:spcAft>
                <a:spcPts val="300"/>
              </a:spcAft>
              <a:buClr>
                <a:srgbClr val="00B050"/>
              </a:buClr>
            </a:pPr>
            <a:r>
              <a:rPr lang="en-US" sz="2200" b="1" dirty="0" smtClean="0">
                <a:solidFill>
                  <a:srgbClr val="0070C0"/>
                </a:solidFill>
              </a:rPr>
              <a:t>Case Study – McDonalds enters foreign markets.</a:t>
            </a:r>
          </a:p>
          <a:p>
            <a:pPr marL="285750" indent="-285750">
              <a:spcAft>
                <a:spcPts val="300"/>
              </a:spcAft>
              <a:buClr>
                <a:srgbClr val="00B050"/>
              </a:buClr>
              <a:buFont typeface="Wingdings 3" panose="05040102010807070707" pitchFamily="18" charset="2"/>
              <a:buChar char=""/>
            </a:pPr>
            <a:r>
              <a:rPr lang="en-US" sz="2200" dirty="0" smtClean="0">
                <a:solidFill>
                  <a:srgbClr val="0070C0"/>
                </a:solidFill>
              </a:rPr>
              <a:t>McDonald’s have developed a special menu for their restaurants in India. The menu does not have beef burgers, but does have chicken burgers known as Chicken Maharaja-Macs and cheese burgers called Big Spicy Paneer on its menu. These products are suitable for the culture of this market as the majority of Indians are Hindu’s so they do not eat beef for religious reasons, but many do eat chicken, fish and cheese.</a:t>
            </a:r>
          </a:p>
          <a:p>
            <a:pPr>
              <a:spcAft>
                <a:spcPts val="300"/>
              </a:spcAft>
              <a:buClr>
                <a:srgbClr val="00B050"/>
              </a:buClr>
            </a:pPr>
            <a:r>
              <a:rPr lang="en-US" sz="2200" b="1" dirty="0" smtClean="0">
                <a:solidFill>
                  <a:srgbClr val="FF0000"/>
                </a:solidFill>
              </a:rPr>
              <a:t>Activity 16.5</a:t>
            </a:r>
          </a:p>
          <a:p>
            <a:pPr marL="285750" indent="-285750">
              <a:spcAft>
                <a:spcPts val="300"/>
              </a:spcAft>
              <a:buClr>
                <a:srgbClr val="00B050"/>
              </a:buClr>
              <a:buFont typeface="Wingdings 3" panose="05040102010807070707" pitchFamily="18" charset="2"/>
              <a:buChar char=""/>
            </a:pPr>
            <a:r>
              <a:rPr lang="en-US" sz="2200" dirty="0" smtClean="0">
                <a:solidFill>
                  <a:srgbClr val="FF0000"/>
                </a:solidFill>
              </a:rPr>
              <a:t>Using the case study above:</a:t>
            </a:r>
          </a:p>
          <a:p>
            <a:pPr marL="457200" indent="-457200">
              <a:spcAft>
                <a:spcPts val="300"/>
              </a:spcAft>
              <a:buClr>
                <a:srgbClr val="00B050"/>
              </a:buClr>
              <a:buFont typeface="+mj-lt"/>
              <a:buAutoNum type="alphaLcParenR"/>
            </a:pPr>
            <a:r>
              <a:rPr lang="en-US" sz="2200" dirty="0" smtClean="0">
                <a:solidFill>
                  <a:srgbClr val="FF0000"/>
                </a:solidFill>
              </a:rPr>
              <a:t>Why did McDonald’s change its </a:t>
            </a:r>
            <a:br>
              <a:rPr lang="en-US" sz="2200" dirty="0" smtClean="0">
                <a:solidFill>
                  <a:srgbClr val="FF0000"/>
                </a:solidFill>
              </a:rPr>
            </a:br>
            <a:r>
              <a:rPr lang="en-US" sz="2200" dirty="0" smtClean="0">
                <a:solidFill>
                  <a:srgbClr val="FF0000"/>
                </a:solidFill>
              </a:rPr>
              <a:t>menu in Indian restaurants?</a:t>
            </a:r>
          </a:p>
          <a:p>
            <a:pPr marL="457200" indent="-457200">
              <a:spcAft>
                <a:spcPts val="300"/>
              </a:spcAft>
              <a:buClr>
                <a:srgbClr val="00B050"/>
              </a:buClr>
              <a:buFont typeface="+mj-lt"/>
              <a:buAutoNum type="alphaLcParenR"/>
            </a:pPr>
            <a:r>
              <a:rPr lang="en-US" sz="2200" dirty="0" smtClean="0">
                <a:solidFill>
                  <a:srgbClr val="FF0000"/>
                </a:solidFill>
              </a:rPr>
              <a:t>Why hasn’t it done this in other countries?</a:t>
            </a:r>
            <a:endParaRPr lang="en-US" sz="2200" dirty="0">
              <a:solidFill>
                <a:srgbClr val="FF0000"/>
              </a:solidFill>
            </a:endParaRP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204</a:t>
            </a:r>
            <a:endParaRPr lang="en-GB" sz="1200" b="1" dirty="0">
              <a:latin typeface="Arial" panose="020B0604020202020204" pitchFamily="34" charset="0"/>
              <a:cs typeface="Arial" panose="020B0604020202020204" pitchFamily="34" charset="0"/>
            </a:endParaRPr>
          </a:p>
        </p:txBody>
      </p:sp>
      <p:sp>
        <p:nvSpPr>
          <p:cNvPr id="2" name="AutoShape 4" descr="https://i.guim.co.uk/img/media/2a84a71cf80bbeee06d67bbd4a01eb303ecf97b5/20_24_5510_3306/master/5510.jpg?w=460&amp;q=55&amp;auto=format&amp;usm=12&amp;fit=max&amp;s=e8ccf2957602e91ff5779fe72fc1078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124" name="Picture 4" descr="http://cdn-307f.kxcdn.com/media/catalog/product/cache/1/thumbnail/600x/17f82f742ffe127f42dca9de82fb58b1/0/0/0004764_big_spicy_chicken_wrap_soft_drinks_free.jpe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838" b="24611"/>
          <a:stretch/>
        </p:blipFill>
        <p:spPr bwMode="auto">
          <a:xfrm>
            <a:off x="5075549" y="3810000"/>
            <a:ext cx="2345702" cy="1595077"/>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2" name="Picture 2" descr="http://www.bloomberg.com/ss/09/07/0722_innovative_burgers/image/008_maharajamac.jpg"/>
          <p:cNvPicPr>
            <a:picLocks noChangeAspect="1" noChangeArrowheads="1"/>
          </p:cNvPicPr>
          <p:nvPr/>
        </p:nvPicPr>
        <p:blipFill rotWithShape="1">
          <a:blip r:embed="rId5">
            <a:extLst>
              <a:ext uri="{28A0092B-C50C-407E-A947-70E740481C1C}">
                <a14:useLocalDpi xmlns:a14="http://schemas.microsoft.com/office/drawing/2010/main" val="0"/>
              </a:ext>
            </a:extLst>
          </a:blip>
          <a:srcRect l="15944" r="16056"/>
          <a:stretch/>
        </p:blipFill>
        <p:spPr bwMode="auto">
          <a:xfrm>
            <a:off x="6624600" y="3581400"/>
            <a:ext cx="2214600" cy="1899779"/>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04800" y="5867400"/>
            <a:ext cx="8458200" cy="707886"/>
          </a:xfrm>
          <a:prstGeom prst="rect">
            <a:avLst/>
          </a:prstGeom>
          <a:solidFill>
            <a:schemeClr val="tx2">
              <a:lumMod val="60000"/>
              <a:lumOff val="40000"/>
            </a:schemeClr>
          </a:solidFill>
          <a:ln w="28575">
            <a:solidFill>
              <a:srgbClr val="C00000"/>
            </a:solidFill>
          </a:ln>
        </p:spPr>
        <p:txBody>
          <a:bodyPr wrap="square" rtlCol="0">
            <a:spAutoFit/>
          </a:bodyPr>
          <a:lstStyle/>
          <a:p>
            <a:r>
              <a:rPr lang="en-US" sz="2000" b="1" dirty="0" smtClean="0"/>
              <a:t>Tips for Success </a:t>
            </a:r>
            <a:r>
              <a:rPr lang="en-US" sz="2000" dirty="0" smtClean="0"/>
              <a:t>– make sure you can apply the opportunities and problems of entering new markets abroad to given circumstances.</a:t>
            </a:r>
            <a:endParaRPr lang="en-GB" sz="2000" dirty="0"/>
          </a:p>
        </p:txBody>
      </p:sp>
    </p:spTree>
    <p:extLst>
      <p:ext uri="{BB962C8B-B14F-4D97-AF65-F5344CB8AC3E}">
        <p14:creationId xmlns:p14="http://schemas.microsoft.com/office/powerpoint/2010/main" val="3442599368"/>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3.4.3 – </a:t>
            </a:r>
            <a:r>
              <a:rPr lang="en-GB" sz="3600" dirty="0"/>
              <a:t>M</a:t>
            </a:r>
            <a:r>
              <a:rPr lang="en-GB" sz="3600" dirty="0" smtClean="0"/>
              <a:t>ethods to Overcome Problems</a:t>
            </a:r>
            <a:endParaRPr lang="en-GB" sz="3600" b="1" dirty="0" smtClean="0"/>
          </a:p>
        </p:txBody>
      </p:sp>
      <p:sp>
        <p:nvSpPr>
          <p:cNvPr id="8" name="Rectangle 7"/>
          <p:cNvSpPr/>
          <p:nvPr/>
        </p:nvSpPr>
        <p:spPr>
          <a:xfrm>
            <a:off x="304800" y="1143000"/>
            <a:ext cx="6096000" cy="5493812"/>
          </a:xfrm>
          <a:prstGeom prst="rect">
            <a:avLst/>
          </a:prstGeom>
        </p:spPr>
        <p:txBody>
          <a:bodyPr wrap="square">
            <a:spAutoFit/>
          </a:bodyPr>
          <a:lstStyle/>
          <a:p>
            <a:pPr>
              <a:spcAft>
                <a:spcPts val="300"/>
              </a:spcAft>
              <a:buClr>
                <a:srgbClr val="00B050"/>
              </a:buClr>
            </a:pPr>
            <a:r>
              <a:rPr lang="en-US" sz="1600" b="1" dirty="0" smtClean="0">
                <a:solidFill>
                  <a:srgbClr val="0070C0"/>
                </a:solidFill>
              </a:rPr>
              <a:t>International Business In Focus – Yeo’s</a:t>
            </a:r>
          </a:p>
          <a:p>
            <a:pPr marL="395288" indent="-395288">
              <a:spcAft>
                <a:spcPts val="300"/>
              </a:spcAft>
              <a:buClr>
                <a:srgbClr val="00B050"/>
              </a:buClr>
              <a:buFont typeface="Wingdings 3" panose="05040102010807070707" pitchFamily="18" charset="2"/>
              <a:buChar char=""/>
            </a:pPr>
            <a:r>
              <a:rPr lang="en-US" sz="1600" dirty="0" smtClean="0">
                <a:solidFill>
                  <a:srgbClr val="0070C0"/>
                </a:solidFill>
              </a:rPr>
              <a:t>Yeo’s is a food business which was set up in 1900 in China, originally as a small shop making soy sauce. It  moved to Singapore in the 1930’s and started expanding. The business now makes a variety of food and cooking products including curry sauces, pastes, noodles and drinks. Today the company sells across the world including Singapore, Malaysia, Indonesia, Hong Kong, China, Canada and the U.S.</a:t>
            </a:r>
          </a:p>
          <a:p>
            <a:pPr marL="395288" indent="-395288">
              <a:spcAft>
                <a:spcPts val="300"/>
              </a:spcAft>
              <a:buClr>
                <a:srgbClr val="00B050"/>
              </a:buClr>
              <a:buFont typeface="Wingdings 3" panose="05040102010807070707" pitchFamily="18" charset="2"/>
              <a:buChar char=""/>
            </a:pPr>
            <a:r>
              <a:rPr lang="en-US" sz="1600" dirty="0" smtClean="0">
                <a:solidFill>
                  <a:srgbClr val="FF0000"/>
                </a:solidFill>
              </a:rPr>
              <a:t>The Directors of Yeo’s want to expand sales in the European market. It conducted ‘sampling tours’ throughout major UK, French and German Chinese supermarkets to raise awareness of their products. The company did not introduce the full range of its products into the European Market.</a:t>
            </a:r>
          </a:p>
          <a:p>
            <a:pPr>
              <a:spcAft>
                <a:spcPts val="300"/>
              </a:spcAft>
              <a:buClr>
                <a:srgbClr val="00B050"/>
              </a:buClr>
            </a:pPr>
            <a:r>
              <a:rPr lang="en-US" sz="1600" b="1" dirty="0" smtClean="0">
                <a:solidFill>
                  <a:srgbClr val="FF0000"/>
                </a:solidFill>
              </a:rPr>
              <a:t>Discussion Points</a:t>
            </a:r>
          </a:p>
          <a:p>
            <a:pPr marL="457200" indent="-457200">
              <a:spcAft>
                <a:spcPts val="300"/>
              </a:spcAft>
              <a:buClr>
                <a:srgbClr val="00B050"/>
              </a:buClr>
              <a:buFont typeface="+mj-lt"/>
              <a:buAutoNum type="arabicPeriod"/>
            </a:pPr>
            <a:r>
              <a:rPr lang="en-US" sz="1600" dirty="0" smtClean="0">
                <a:solidFill>
                  <a:srgbClr val="FF0000"/>
                </a:solidFill>
              </a:rPr>
              <a:t>Why do you think Yeo’s conducted ‘sampling tours’ across European countries?</a:t>
            </a:r>
          </a:p>
          <a:p>
            <a:pPr marL="457200" indent="-457200">
              <a:spcAft>
                <a:spcPts val="300"/>
              </a:spcAft>
              <a:buClr>
                <a:srgbClr val="00B050"/>
              </a:buClr>
              <a:buFont typeface="+mj-lt"/>
              <a:buAutoNum type="arabicPeriod"/>
            </a:pPr>
            <a:r>
              <a:rPr lang="en-US" sz="1600" dirty="0" smtClean="0">
                <a:solidFill>
                  <a:srgbClr val="FF0000"/>
                </a:solidFill>
              </a:rPr>
              <a:t>Why did Yeo not introduce the full range of its products into the European market?</a:t>
            </a:r>
          </a:p>
          <a:p>
            <a:pPr marL="457200" indent="-457200">
              <a:spcAft>
                <a:spcPts val="300"/>
              </a:spcAft>
              <a:buClr>
                <a:srgbClr val="00B050"/>
              </a:buClr>
              <a:buFont typeface="+mj-lt"/>
              <a:buAutoNum type="arabicPeriod"/>
            </a:pPr>
            <a:r>
              <a:rPr lang="en-US" sz="1600" dirty="0" smtClean="0">
                <a:solidFill>
                  <a:srgbClr val="FF0000"/>
                </a:solidFill>
              </a:rPr>
              <a:t>What possible problems do you think Yeo’s might have had in entering the European market?</a:t>
            </a:r>
            <a:endParaRPr lang="en-US" sz="1600" dirty="0">
              <a:solidFill>
                <a:srgbClr val="FF0000"/>
              </a:solidFill>
            </a:endParaRP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204</a:t>
            </a:r>
            <a:endParaRPr lang="en-GB" sz="1200" b="1" dirty="0">
              <a:latin typeface="Arial" panose="020B0604020202020204" pitchFamily="34" charset="0"/>
              <a:cs typeface="Arial" panose="020B0604020202020204" pitchFamily="34" charset="0"/>
            </a:endParaRPr>
          </a:p>
        </p:txBody>
      </p:sp>
      <p:sp>
        <p:nvSpPr>
          <p:cNvPr id="2" name="AutoShape 4" descr="https://i.guim.co.uk/img/media/2a84a71cf80bbeee06d67bbd4a01eb303ecf97b5/20_24_5510_3306/master/5510.jpg?w=460&amp;q=55&amp;auto=format&amp;usm=12&amp;fit=max&amp;s=e8ccf2957602e91ff5779fe72fc1078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194" name="Picture 2" descr="http://www.valueinvestasia.com/wp-content/uploads/2015/02/Yeos-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800" y="1143001"/>
            <a:ext cx="2438400" cy="1447800"/>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196" name="Picture 4" descr="http://anarm.net/blog/img/2014/02/produk-yeo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800" y="2847974"/>
            <a:ext cx="2413686" cy="1339596"/>
          </a:xfrm>
          <a:prstGeom prst="rect">
            <a:avLst/>
          </a:prstGeom>
          <a:noFill/>
          <a:effectLst>
            <a:outerShdw blurRad="1524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6"/>
          <a:srcRect l="57028" t="37500" r="19546" b="27083"/>
          <a:stretch/>
        </p:blipFill>
        <p:spPr>
          <a:xfrm>
            <a:off x="6400800" y="4404361"/>
            <a:ext cx="2438400" cy="2072639"/>
          </a:xfrm>
          <a:prstGeom prst="rect">
            <a:avLst/>
          </a:prstGeom>
          <a:noFill/>
          <a:effectLst>
            <a:outerShdw blurRad="152400" dist="38100" dir="2700000" sx="102000" sy="102000" algn="tl" rotWithShape="0">
              <a:prstClr val="black">
                <a:alpha val="40000"/>
              </a:prstClr>
            </a:outerShdw>
          </a:effectLst>
        </p:spPr>
      </p:pic>
    </p:spTree>
    <p:extLst>
      <p:ext uri="{BB962C8B-B14F-4D97-AF65-F5344CB8AC3E}">
        <p14:creationId xmlns:p14="http://schemas.microsoft.com/office/powerpoint/2010/main" val="297447264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103998671"/>
              </p:ext>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457200" indent="-457200">
                        <a:buFont typeface="+mj-lt"/>
                        <a:buAutoNum type="arabicPeriod"/>
                        <a:tabLst>
                          <a:tab pos="568325" algn="l"/>
                        </a:tabLst>
                      </a:pPr>
                      <a:r>
                        <a:rPr lang="en-GB" sz="1850" b="0" i="0" baseline="0" dirty="0" err="1" smtClean="0">
                          <a:latin typeface="Arial" panose="020B0604020202020204" pitchFamily="34" charset="0"/>
                          <a:cs typeface="Arial" panose="020B0604020202020204" pitchFamily="34" charset="0"/>
                        </a:rPr>
                        <a:t>Yehya’s</a:t>
                      </a:r>
                      <a:r>
                        <a:rPr lang="en-GB" sz="1850" b="0" i="0" baseline="0" dirty="0" smtClean="0">
                          <a:latin typeface="Arial" panose="020B0604020202020204" pitchFamily="34" charset="0"/>
                          <a:cs typeface="Arial" panose="020B0604020202020204" pitchFamily="34" charset="0"/>
                        </a:rPr>
                        <a:t> are a franchise chain selling cakes, biscuits and coffee. The company wants to change its marketing strategy to increase its market share. It currently has its coffee shops in small towns and its target market are local people who shop and work in these towns. The prices are kept low because in the towns most people have low incomes. </a:t>
                      </a:r>
                      <a:r>
                        <a:rPr lang="en-GB" sz="1850" b="0" i="0" baseline="0" dirty="0" err="1" smtClean="0">
                          <a:latin typeface="Arial" panose="020B0604020202020204" pitchFamily="34" charset="0"/>
                          <a:cs typeface="Arial" panose="020B0604020202020204" pitchFamily="34" charset="0"/>
                        </a:rPr>
                        <a:t>Yehya’s</a:t>
                      </a:r>
                      <a:r>
                        <a:rPr lang="en-GB" sz="1850" b="0" i="0" baseline="0" dirty="0" smtClean="0">
                          <a:latin typeface="Arial" panose="020B0604020202020204" pitchFamily="34" charset="0"/>
                          <a:cs typeface="Arial" panose="020B0604020202020204" pitchFamily="34" charset="0"/>
                        </a:rPr>
                        <a:t> want to start selling in city centres but the Marketing Director thinks they will need to change the decoration and furniture in the coffee shops to appeal to the higher income people in the city centres.</a:t>
                      </a:r>
                    </a:p>
                    <a:p>
                      <a:pPr marL="803275" indent="-407988">
                        <a:buFont typeface="+mj-lt"/>
                        <a:buAutoNum type="alphaLcParenR"/>
                        <a:tabLst/>
                      </a:pPr>
                      <a:r>
                        <a:rPr lang="en-US" sz="1850" b="0" i="0" baseline="0" dirty="0" smtClean="0">
                          <a:latin typeface="Arial" panose="020B0604020202020204" pitchFamily="34" charset="0"/>
                          <a:cs typeface="Arial" panose="020B0604020202020204" pitchFamily="34" charset="0"/>
                        </a:rPr>
                        <a:t>What is meant by ‘marketing strategy’? [2]</a:t>
                      </a:r>
                    </a:p>
                    <a:p>
                      <a:pPr marL="803275" indent="-407988">
                        <a:buFont typeface="+mj-lt"/>
                        <a:buAutoNum type="alphaLcParenR"/>
                        <a:tabLst/>
                      </a:pPr>
                      <a:r>
                        <a:rPr lang="en-US" sz="1850" b="0" i="0" baseline="0" dirty="0" smtClean="0">
                          <a:latin typeface="Arial" panose="020B0604020202020204" pitchFamily="34" charset="0"/>
                          <a:cs typeface="Arial" panose="020B0604020202020204" pitchFamily="34" charset="0"/>
                        </a:rPr>
                        <a:t>Identify </a:t>
                      </a:r>
                      <a:r>
                        <a:rPr lang="en-US" sz="1850" b="1" i="0" baseline="0" dirty="0" smtClean="0">
                          <a:latin typeface="Arial" panose="020B0604020202020204" pitchFamily="34" charset="0"/>
                          <a:cs typeface="Arial" panose="020B0604020202020204" pitchFamily="34" charset="0"/>
                        </a:rPr>
                        <a:t>two</a:t>
                      </a:r>
                      <a:r>
                        <a:rPr lang="en-US" sz="1850" b="0" i="0" baseline="0" dirty="0" smtClean="0">
                          <a:latin typeface="Arial" panose="020B0604020202020204" pitchFamily="34" charset="0"/>
                          <a:cs typeface="Arial" panose="020B0604020202020204" pitchFamily="34" charset="0"/>
                        </a:rPr>
                        <a:t> questions the Marketing Director will ask before deciding a new price for the coffee shops. [2]</a:t>
                      </a:r>
                    </a:p>
                    <a:p>
                      <a:pPr marL="803275" indent="-407988">
                        <a:buFont typeface="+mj-lt"/>
                        <a:buAutoNum type="alphaLcParenR"/>
                        <a:tabLst/>
                      </a:pPr>
                      <a:r>
                        <a:rPr lang="en-US" sz="1850" b="0" i="0" baseline="0" dirty="0" smtClean="0">
                          <a:latin typeface="Arial" panose="020B0604020202020204" pitchFamily="34" charset="0"/>
                          <a:cs typeface="Arial" panose="020B0604020202020204" pitchFamily="34" charset="0"/>
                        </a:rPr>
                        <a:t>Identify and explain </a:t>
                      </a:r>
                      <a:r>
                        <a:rPr lang="en-US" sz="1850" b="1" i="0" baseline="0" dirty="0" smtClean="0">
                          <a:latin typeface="Arial" panose="020B0604020202020204" pitchFamily="34" charset="0"/>
                          <a:cs typeface="Arial" panose="020B0604020202020204" pitchFamily="34" charset="0"/>
                        </a:rPr>
                        <a:t>two </a:t>
                      </a:r>
                      <a:r>
                        <a:rPr lang="en-US" sz="1850" b="0" i="0" baseline="0" dirty="0" smtClean="0">
                          <a:latin typeface="Arial" panose="020B0604020202020204" pitchFamily="34" charset="0"/>
                          <a:cs typeface="Arial" panose="020B0604020202020204" pitchFamily="34" charset="0"/>
                        </a:rPr>
                        <a:t>reasons why </a:t>
                      </a:r>
                      <a:r>
                        <a:rPr lang="en-US" sz="1850" b="0" i="0" baseline="0" dirty="0" err="1" smtClean="0">
                          <a:latin typeface="Arial" panose="020B0604020202020204" pitchFamily="34" charset="0"/>
                          <a:cs typeface="Arial" panose="020B0604020202020204" pitchFamily="34" charset="0"/>
                        </a:rPr>
                        <a:t>Yehya’s</a:t>
                      </a:r>
                      <a:r>
                        <a:rPr lang="en-US" sz="1850" b="0" i="0" baseline="0" dirty="0" smtClean="0">
                          <a:latin typeface="Arial" panose="020B0604020202020204" pitchFamily="34" charset="0"/>
                          <a:cs typeface="Arial" panose="020B0604020202020204" pitchFamily="34" charset="0"/>
                        </a:rPr>
                        <a:t> might need a new marketing strategy to increase market share. [4]</a:t>
                      </a:r>
                    </a:p>
                    <a:p>
                      <a:pPr marL="803275" indent="-407988">
                        <a:buFont typeface="+mj-lt"/>
                        <a:buAutoNum type="alphaLcParenR"/>
                        <a:tabLst/>
                      </a:pPr>
                      <a:r>
                        <a:rPr lang="en-US" sz="1850" b="0" i="0" baseline="0" dirty="0" smtClean="0">
                          <a:latin typeface="Arial" panose="020B0604020202020204" pitchFamily="34" charset="0"/>
                          <a:cs typeface="Arial" panose="020B0604020202020204" pitchFamily="34" charset="0"/>
                        </a:rPr>
                        <a:t>Identify and explain </a:t>
                      </a:r>
                      <a:r>
                        <a:rPr lang="en-US" sz="1850" b="1" i="0" baseline="0" dirty="0" smtClean="0">
                          <a:latin typeface="Arial" panose="020B0604020202020204" pitchFamily="34" charset="0"/>
                          <a:cs typeface="Arial" panose="020B0604020202020204" pitchFamily="34" charset="0"/>
                        </a:rPr>
                        <a:t>two </a:t>
                      </a:r>
                      <a:r>
                        <a:rPr lang="en-US" sz="1850" b="0" i="0" baseline="0" dirty="0" smtClean="0">
                          <a:latin typeface="Arial" panose="020B0604020202020204" pitchFamily="34" charset="0"/>
                          <a:cs typeface="Arial" panose="020B0604020202020204" pitchFamily="34" charset="0"/>
                        </a:rPr>
                        <a:t>reasons why it is important for </a:t>
                      </a:r>
                      <a:r>
                        <a:rPr lang="en-US" sz="1850" b="0" i="0" baseline="0" dirty="0" err="1" smtClean="0">
                          <a:latin typeface="Arial" panose="020B0604020202020204" pitchFamily="34" charset="0"/>
                          <a:cs typeface="Arial" panose="020B0604020202020204" pitchFamily="34" charset="0"/>
                        </a:rPr>
                        <a:t>Yehya’s</a:t>
                      </a:r>
                      <a:r>
                        <a:rPr lang="en-US" sz="1850" b="0" i="0" baseline="0" dirty="0" smtClean="0">
                          <a:latin typeface="Arial" panose="020B0604020202020204" pitchFamily="34" charset="0"/>
                          <a:cs typeface="Arial" panose="020B0604020202020204" pitchFamily="34" charset="0"/>
                        </a:rPr>
                        <a:t> to have an important marketing strategy for a successful business. [6]</a:t>
                      </a:r>
                    </a:p>
                    <a:p>
                      <a:pPr marL="803275" indent="-407988">
                        <a:buFont typeface="+mj-lt"/>
                        <a:buAutoNum type="alphaLcParenR"/>
                        <a:tabLst/>
                      </a:pPr>
                      <a:r>
                        <a:rPr lang="en-US" sz="1850" b="0" i="0" baseline="0" dirty="0" smtClean="0">
                          <a:latin typeface="Arial" panose="020B0604020202020204" pitchFamily="34" charset="0"/>
                          <a:cs typeface="Arial" panose="020B0604020202020204" pitchFamily="34" charset="0"/>
                        </a:rPr>
                        <a:t>Do you think the Marketing Director is right to say the decoration and furniture needs to be changed for the city-centre coffee shops? Justify your answer. [6]</a:t>
                      </a:r>
                    </a:p>
                  </a:txBody>
                  <a:tcPr/>
                </a:tc>
              </a:tr>
            </a:tbl>
          </a:graphicData>
        </a:graphic>
      </p:graphicFrame>
      <p:sp>
        <p:nvSpPr>
          <p:cNvPr id="6" name="TextBox 5">
            <a:hlinkClick r:id="rId3" action="ppaction://hlinkfile"/>
          </p:cNvPr>
          <p:cNvSpPr txBox="1"/>
          <p:nvPr/>
        </p:nvSpPr>
        <p:spPr>
          <a:xfrm>
            <a:off x="8335144" y="4114800"/>
            <a:ext cx="504056" cy="830997"/>
          </a:xfrm>
          <a:prstGeom prst="rect">
            <a:avLst/>
          </a:prstGeom>
          <a:noFill/>
        </p:spPr>
        <p:txBody>
          <a:bodyPr wrap="square" lIns="0" tIns="0" rIns="0" bIns="0" rtlCol="0">
            <a:spAutoFit/>
          </a:bodyPr>
          <a:lstStyle/>
          <a:p>
            <a:pPr algn="ctr"/>
            <a:r>
              <a:rPr lang="en-GB" sz="5400" b="1" dirty="0" smtClean="0">
                <a:solidFill>
                  <a:srgbClr val="FF0000"/>
                </a:solidFill>
              </a:rPr>
              <a:t>?</a:t>
            </a:r>
            <a:endParaRPr lang="en-GB" b="1" dirty="0">
              <a:solidFill>
                <a:srgbClr val="FF0000"/>
              </a:solidFill>
            </a:endParaRPr>
          </a:p>
        </p:txBody>
      </p:sp>
      <p:sp>
        <p:nvSpPr>
          <p:cNvPr id="7" name="Round Same Side Corner Rectangle 6">
            <a:hlinkClick r:id="rId4"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205</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832285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dirty="0" smtClean="0"/>
              <a:t>Exam Style Questions – Paper 1</a:t>
            </a:r>
            <a:endParaRPr lang="en-GB"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868704190"/>
              </p:ext>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457200" indent="-457200">
                        <a:buFont typeface="+mj-lt"/>
                        <a:buAutoNum type="arabicPeriod" startAt="2"/>
                        <a:tabLst>
                          <a:tab pos="568325" algn="l"/>
                        </a:tabLst>
                      </a:pPr>
                      <a:r>
                        <a:rPr lang="en-GB" sz="2100" b="0" i="0" baseline="0" dirty="0" err="1" smtClean="0">
                          <a:solidFill>
                            <a:srgbClr val="FF0000"/>
                          </a:solidFill>
                          <a:latin typeface="Arial" panose="020B0604020202020204" pitchFamily="34" charset="0"/>
                          <a:cs typeface="Arial" panose="020B0604020202020204" pitchFamily="34" charset="0"/>
                        </a:rPr>
                        <a:t>PPerfumes</a:t>
                      </a:r>
                      <a:r>
                        <a:rPr lang="en-GB" sz="2100" b="0" i="0" baseline="0" dirty="0" smtClean="0">
                          <a:solidFill>
                            <a:srgbClr val="FF0000"/>
                          </a:solidFill>
                          <a:latin typeface="Arial" panose="020B0604020202020204" pitchFamily="34" charset="0"/>
                          <a:cs typeface="Arial" panose="020B0604020202020204" pitchFamily="34" charset="0"/>
                        </a:rPr>
                        <a:t> manufacture make-up for women. The company sells its products across Europe but wants to start selling to African countries. The Marketing Director says ‘there are a lot of opportunities in these markets but also several problems. We are reaching saturation in the European markets and we need to increase sales in new markets.’</a:t>
                      </a:r>
                    </a:p>
                    <a:p>
                      <a:pPr marL="692150" indent="-466725">
                        <a:buFont typeface="+mj-lt"/>
                        <a:buAutoNum type="alphaLcParenR"/>
                        <a:tabLst/>
                      </a:pPr>
                      <a:r>
                        <a:rPr lang="en-US" sz="2100" b="0" i="0" baseline="0" dirty="0" smtClean="0">
                          <a:solidFill>
                            <a:srgbClr val="FF0000"/>
                          </a:solidFill>
                          <a:latin typeface="Arial" panose="020B0604020202020204" pitchFamily="34" charset="0"/>
                          <a:cs typeface="Arial" panose="020B0604020202020204" pitchFamily="34" charset="0"/>
                        </a:rPr>
                        <a:t>What is meant by ‘reaching saturation in the European Markets’? [2]</a:t>
                      </a:r>
                    </a:p>
                    <a:p>
                      <a:pPr marL="692150" indent="-466725">
                        <a:buFont typeface="+mj-lt"/>
                        <a:buAutoNum type="alphaLcParenR"/>
                        <a:tabLst/>
                      </a:pPr>
                      <a:r>
                        <a:rPr lang="en-US" sz="2100" b="0" i="0" baseline="0" dirty="0" smtClean="0">
                          <a:solidFill>
                            <a:srgbClr val="FF0000"/>
                          </a:solidFill>
                          <a:latin typeface="Arial" panose="020B0604020202020204" pitchFamily="34" charset="0"/>
                          <a:cs typeface="Arial" panose="020B0604020202020204" pitchFamily="34" charset="0"/>
                        </a:rPr>
                        <a:t>Identify </a:t>
                      </a:r>
                      <a:r>
                        <a:rPr lang="en-US" sz="2100" b="1" i="0" baseline="0" dirty="0" smtClean="0">
                          <a:solidFill>
                            <a:srgbClr val="FF0000"/>
                          </a:solidFill>
                          <a:latin typeface="Arial" panose="020B0604020202020204" pitchFamily="34" charset="0"/>
                          <a:cs typeface="Arial" panose="020B0604020202020204" pitchFamily="34" charset="0"/>
                        </a:rPr>
                        <a:t>two</a:t>
                      </a:r>
                      <a:r>
                        <a:rPr lang="en-US" sz="2100" b="0" i="0" baseline="0" dirty="0" smtClean="0">
                          <a:solidFill>
                            <a:srgbClr val="FF0000"/>
                          </a:solidFill>
                          <a:latin typeface="Arial" panose="020B0604020202020204" pitchFamily="34" charset="0"/>
                          <a:cs typeface="Arial" panose="020B0604020202020204" pitchFamily="34" charset="0"/>
                        </a:rPr>
                        <a:t> ways a new market abroad for </a:t>
                      </a:r>
                      <a:r>
                        <a:rPr lang="en-GB" sz="2100" b="0" i="0" baseline="0" dirty="0" err="1" smtClean="0">
                          <a:solidFill>
                            <a:srgbClr val="FF0000"/>
                          </a:solidFill>
                          <a:latin typeface="Arial" panose="020B0604020202020204" pitchFamily="34" charset="0"/>
                          <a:cs typeface="Arial" panose="020B0604020202020204" pitchFamily="34" charset="0"/>
                        </a:rPr>
                        <a:t>PPerfumes</a:t>
                      </a:r>
                      <a:r>
                        <a:rPr lang="en-GB" sz="2100" b="0" i="0" baseline="0" dirty="0" smtClean="0">
                          <a:solidFill>
                            <a:srgbClr val="FF0000"/>
                          </a:solidFill>
                          <a:latin typeface="Arial" panose="020B0604020202020204" pitchFamily="34" charset="0"/>
                          <a:cs typeface="Arial" panose="020B0604020202020204" pitchFamily="34" charset="0"/>
                        </a:rPr>
                        <a:t> is different to a home market</a:t>
                      </a:r>
                      <a:r>
                        <a:rPr lang="en-US" sz="2100" b="0" i="0" baseline="0" dirty="0" smtClean="0">
                          <a:solidFill>
                            <a:srgbClr val="FF0000"/>
                          </a:solidFill>
                          <a:latin typeface="Arial" panose="020B0604020202020204" pitchFamily="34" charset="0"/>
                          <a:cs typeface="Arial" panose="020B0604020202020204" pitchFamily="34" charset="0"/>
                        </a:rPr>
                        <a:t>. [2]</a:t>
                      </a:r>
                    </a:p>
                    <a:p>
                      <a:pPr marL="692150" indent="-466725">
                        <a:buFont typeface="+mj-lt"/>
                        <a:buAutoNum type="alphaLcParenR"/>
                        <a:tabLst/>
                      </a:pPr>
                      <a:r>
                        <a:rPr lang="en-US" sz="2100" b="0" i="0" baseline="0" dirty="0" smtClean="0">
                          <a:solidFill>
                            <a:srgbClr val="FF0000"/>
                          </a:solidFill>
                          <a:latin typeface="Arial" panose="020B0604020202020204" pitchFamily="34" charset="0"/>
                          <a:cs typeface="Arial" panose="020B0604020202020204" pitchFamily="34" charset="0"/>
                        </a:rPr>
                        <a:t>Identify and explain </a:t>
                      </a:r>
                      <a:r>
                        <a:rPr lang="en-US" sz="2100" b="1" i="0" baseline="0" dirty="0" smtClean="0">
                          <a:solidFill>
                            <a:srgbClr val="FF0000"/>
                          </a:solidFill>
                          <a:latin typeface="Arial" panose="020B0604020202020204" pitchFamily="34" charset="0"/>
                          <a:cs typeface="Arial" panose="020B0604020202020204" pitchFamily="34" charset="0"/>
                        </a:rPr>
                        <a:t>two </a:t>
                      </a:r>
                      <a:r>
                        <a:rPr lang="en-US" sz="2100" b="0" i="0" baseline="0" dirty="0" smtClean="0">
                          <a:solidFill>
                            <a:srgbClr val="FF0000"/>
                          </a:solidFill>
                          <a:latin typeface="Arial" panose="020B0604020202020204" pitchFamily="34" charset="0"/>
                          <a:cs typeface="Arial" panose="020B0604020202020204" pitchFamily="34" charset="0"/>
                        </a:rPr>
                        <a:t>reasons why </a:t>
                      </a:r>
                      <a:r>
                        <a:rPr lang="en-GB" sz="2100" b="0" i="0" baseline="0" dirty="0" err="1" smtClean="0">
                          <a:solidFill>
                            <a:srgbClr val="FF0000"/>
                          </a:solidFill>
                          <a:latin typeface="Arial" panose="020B0604020202020204" pitchFamily="34" charset="0"/>
                          <a:cs typeface="Arial" panose="020B0604020202020204" pitchFamily="34" charset="0"/>
                        </a:rPr>
                        <a:t>PPerfumes</a:t>
                      </a:r>
                      <a:r>
                        <a:rPr lang="en-GB" sz="2100" b="0" i="0" baseline="0" dirty="0" smtClean="0">
                          <a:solidFill>
                            <a:srgbClr val="FF0000"/>
                          </a:solidFill>
                          <a:latin typeface="Arial" panose="020B0604020202020204" pitchFamily="34" charset="0"/>
                          <a:cs typeface="Arial" panose="020B0604020202020204" pitchFamily="34" charset="0"/>
                        </a:rPr>
                        <a:t> might want to enter new markets abroad</a:t>
                      </a:r>
                      <a:r>
                        <a:rPr lang="en-US" sz="2100" b="0" i="0" baseline="0" dirty="0" smtClean="0">
                          <a:solidFill>
                            <a:srgbClr val="FF0000"/>
                          </a:solidFill>
                          <a:latin typeface="Arial" panose="020B0604020202020204" pitchFamily="34" charset="0"/>
                          <a:cs typeface="Arial" panose="020B0604020202020204" pitchFamily="34" charset="0"/>
                        </a:rPr>
                        <a:t>. [4]</a:t>
                      </a:r>
                    </a:p>
                    <a:p>
                      <a:pPr marL="692150" indent="-466725">
                        <a:buFont typeface="+mj-lt"/>
                        <a:buAutoNum type="alphaLcParenR"/>
                        <a:tabLst/>
                      </a:pPr>
                      <a:r>
                        <a:rPr lang="en-US" sz="2100" b="0" i="0" baseline="0" dirty="0" smtClean="0">
                          <a:solidFill>
                            <a:srgbClr val="FF0000"/>
                          </a:solidFill>
                          <a:latin typeface="Arial" panose="020B0604020202020204" pitchFamily="34" charset="0"/>
                          <a:cs typeface="Arial" panose="020B0604020202020204" pitchFamily="34" charset="0"/>
                        </a:rPr>
                        <a:t>Identify and explain </a:t>
                      </a:r>
                      <a:r>
                        <a:rPr lang="en-US" sz="2100" b="1" i="0" baseline="0" dirty="0" smtClean="0">
                          <a:solidFill>
                            <a:srgbClr val="FF0000"/>
                          </a:solidFill>
                          <a:latin typeface="Arial" panose="020B0604020202020204" pitchFamily="34" charset="0"/>
                          <a:cs typeface="Arial" panose="020B0604020202020204" pitchFamily="34" charset="0"/>
                        </a:rPr>
                        <a:t>two </a:t>
                      </a:r>
                      <a:r>
                        <a:rPr lang="en-US" sz="2100" b="0" i="0" baseline="0" dirty="0" smtClean="0">
                          <a:solidFill>
                            <a:srgbClr val="FF0000"/>
                          </a:solidFill>
                          <a:latin typeface="Arial" panose="020B0604020202020204" pitchFamily="34" charset="0"/>
                          <a:cs typeface="Arial" panose="020B0604020202020204" pitchFamily="34" charset="0"/>
                        </a:rPr>
                        <a:t>possible problems for </a:t>
                      </a:r>
                      <a:r>
                        <a:rPr lang="en-GB" sz="2100" b="0" i="0" baseline="0" dirty="0" err="1" smtClean="0">
                          <a:solidFill>
                            <a:srgbClr val="FF0000"/>
                          </a:solidFill>
                          <a:latin typeface="Arial" panose="020B0604020202020204" pitchFamily="34" charset="0"/>
                          <a:cs typeface="Arial" panose="020B0604020202020204" pitchFamily="34" charset="0"/>
                        </a:rPr>
                        <a:t>PPerfumes</a:t>
                      </a:r>
                      <a:r>
                        <a:rPr lang="en-GB" sz="2100" b="0" i="0" baseline="0" dirty="0" smtClean="0">
                          <a:solidFill>
                            <a:srgbClr val="FF0000"/>
                          </a:solidFill>
                          <a:latin typeface="Arial" panose="020B0604020202020204" pitchFamily="34" charset="0"/>
                          <a:cs typeface="Arial" panose="020B0604020202020204" pitchFamily="34" charset="0"/>
                        </a:rPr>
                        <a:t> of entering new markets abroad</a:t>
                      </a:r>
                      <a:r>
                        <a:rPr lang="en-US" sz="2100" b="0" i="0" baseline="0" dirty="0" smtClean="0">
                          <a:solidFill>
                            <a:srgbClr val="FF0000"/>
                          </a:solidFill>
                          <a:latin typeface="Arial" panose="020B0604020202020204" pitchFamily="34" charset="0"/>
                          <a:cs typeface="Arial" panose="020B0604020202020204" pitchFamily="34" charset="0"/>
                        </a:rPr>
                        <a:t>. [6]</a:t>
                      </a:r>
                    </a:p>
                    <a:p>
                      <a:pPr marL="692150" indent="-466725">
                        <a:buFont typeface="+mj-lt"/>
                        <a:buAutoNum type="alphaLcParenR"/>
                        <a:tabLst/>
                      </a:pPr>
                      <a:r>
                        <a:rPr lang="en-US" sz="2100" b="0" i="0" baseline="0" dirty="0" smtClean="0">
                          <a:solidFill>
                            <a:srgbClr val="FF0000"/>
                          </a:solidFill>
                          <a:latin typeface="Arial" panose="020B0604020202020204" pitchFamily="34" charset="0"/>
                          <a:cs typeface="Arial" panose="020B0604020202020204" pitchFamily="34" charset="0"/>
                        </a:rPr>
                        <a:t>Do you think these problems can be easily overcome by </a:t>
                      </a:r>
                      <a:r>
                        <a:rPr lang="en-GB" sz="2100" b="0" i="0" baseline="0" dirty="0" err="1" smtClean="0">
                          <a:solidFill>
                            <a:srgbClr val="FF0000"/>
                          </a:solidFill>
                          <a:latin typeface="Arial" panose="020B0604020202020204" pitchFamily="34" charset="0"/>
                          <a:cs typeface="Arial" panose="020B0604020202020204" pitchFamily="34" charset="0"/>
                        </a:rPr>
                        <a:t>PPerfumes</a:t>
                      </a:r>
                      <a:r>
                        <a:rPr lang="en-US" sz="2100" b="0" i="0" baseline="0" dirty="0" smtClean="0">
                          <a:solidFill>
                            <a:srgbClr val="FF0000"/>
                          </a:solidFill>
                          <a:latin typeface="Arial" panose="020B0604020202020204" pitchFamily="34" charset="0"/>
                          <a:cs typeface="Arial" panose="020B0604020202020204" pitchFamily="34" charset="0"/>
                        </a:rPr>
                        <a:t>? Justify your answer. [6]</a:t>
                      </a:r>
                    </a:p>
                  </a:txBody>
                  <a:tcPr/>
                </a:tc>
              </a:tr>
            </a:tbl>
          </a:graphicData>
        </a:graphic>
      </p:graphicFrame>
      <p:sp>
        <p:nvSpPr>
          <p:cNvPr id="2" name="TextBox 1">
            <a:hlinkClick r:id="rId3" action="ppaction://hlinkfile"/>
          </p:cNvPr>
          <p:cNvSpPr txBox="1"/>
          <p:nvPr/>
        </p:nvSpPr>
        <p:spPr>
          <a:xfrm>
            <a:off x="8305800" y="5715000"/>
            <a:ext cx="504056" cy="830997"/>
          </a:xfrm>
          <a:prstGeom prst="rect">
            <a:avLst/>
          </a:prstGeom>
          <a:noFill/>
        </p:spPr>
        <p:txBody>
          <a:bodyPr wrap="square" lIns="0" tIns="0" rIns="0" bIns="0" rtlCol="0">
            <a:spAutoFit/>
          </a:bodyPr>
          <a:lstStyle/>
          <a:p>
            <a:pPr algn="ctr"/>
            <a:r>
              <a:rPr lang="en-GB" sz="5400" b="1" dirty="0" smtClean="0">
                <a:solidFill>
                  <a:srgbClr val="FF0000"/>
                </a:solidFill>
              </a:rPr>
              <a:t>?</a:t>
            </a:r>
            <a:endParaRPr lang="en-GB" b="1" dirty="0">
              <a:solidFill>
                <a:srgbClr val="FF0000"/>
              </a:solidFill>
            </a:endParaRPr>
          </a:p>
        </p:txBody>
      </p:sp>
      <p:sp>
        <p:nvSpPr>
          <p:cNvPr id="6" name="Round Same Side Corner Rectangle 5">
            <a:hlinkClick r:id="rId4"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356664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598050"/>
          </a:xfrm>
        </p:spPr>
        <p:txBody>
          <a:bodyPr>
            <a:noAutofit/>
          </a:bodyPr>
          <a:lstStyle/>
          <a:p>
            <a:r>
              <a:rPr lang="en-GB" sz="3300" dirty="0" smtClean="0"/>
              <a:t>Marketing – Section Case Study – Paper 2</a:t>
            </a:r>
            <a:endParaRPr lang="en-GB" sz="33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753568965"/>
              </p:ext>
            </p:extLst>
          </p:nvPr>
        </p:nvGraphicFramePr>
        <p:xfrm>
          <a:off x="323528" y="121920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0" indent="0">
                        <a:buFont typeface="+mj-lt"/>
                        <a:buNone/>
                        <a:tabLst>
                          <a:tab pos="568325" algn="l"/>
                        </a:tabLst>
                      </a:pPr>
                      <a:r>
                        <a:rPr lang="en-US" sz="1800" b="1" i="0" baseline="0" dirty="0" err="1" smtClean="0">
                          <a:latin typeface="Arial" panose="020B0604020202020204" pitchFamily="34" charset="0"/>
                          <a:cs typeface="Arial" panose="020B0604020202020204" pitchFamily="34" charset="0"/>
                        </a:rPr>
                        <a:t>ChocoCrocs</a:t>
                      </a:r>
                      <a:endParaRPr lang="en-US" sz="1800" b="1" i="0" baseline="0" dirty="0" smtClean="0">
                        <a:latin typeface="Arial" panose="020B0604020202020204" pitchFamily="34" charset="0"/>
                        <a:cs typeface="Arial" panose="020B0604020202020204" pitchFamily="34" charset="0"/>
                      </a:endParaRPr>
                    </a:p>
                    <a:p>
                      <a:pPr marL="346075" indent="-346075">
                        <a:buClr>
                          <a:srgbClr val="00B050"/>
                        </a:buClr>
                        <a:buFont typeface="Wingdings 3" panose="05040102010807070707" pitchFamily="18" charset="2"/>
                        <a:buChar char=""/>
                        <a:tabLst>
                          <a:tab pos="568325" algn="l"/>
                        </a:tabLst>
                      </a:pPr>
                      <a:r>
                        <a:rPr lang="en-US" sz="1800" b="0" i="0" baseline="0" dirty="0" err="1" smtClean="0">
                          <a:latin typeface="Arial" panose="020B0604020202020204" pitchFamily="34" charset="0"/>
                          <a:cs typeface="Arial" panose="020B0604020202020204" pitchFamily="34" charset="0"/>
                        </a:rPr>
                        <a:t>ChocoCrocs</a:t>
                      </a:r>
                      <a:r>
                        <a:rPr lang="en-US" sz="1800" b="0" i="0" baseline="0" dirty="0" smtClean="0">
                          <a:latin typeface="Arial" panose="020B0604020202020204" pitchFamily="34" charset="0"/>
                          <a:cs typeface="Arial" panose="020B0604020202020204" pitchFamily="34" charset="0"/>
                        </a:rPr>
                        <a:t> was set up ten years ago as a private limited company. The business grew slowly as the owners used reinvested profits as the only source of finance for expansion. The company has share capital of $10m which is owned by six members of the Patel family. </a:t>
                      </a:r>
                      <a:r>
                        <a:rPr lang="en-US" sz="1800" b="0" i="0" baseline="0" dirty="0" err="1" smtClean="0">
                          <a:latin typeface="Arial" panose="020B0604020202020204" pitchFamily="34" charset="0"/>
                          <a:cs typeface="Arial" panose="020B0604020202020204" pitchFamily="34" charset="0"/>
                        </a:rPr>
                        <a:t>ChocoCrocs</a:t>
                      </a:r>
                      <a:r>
                        <a:rPr lang="en-US" sz="1800" b="0" i="0" baseline="0" dirty="0" smtClean="0">
                          <a:latin typeface="Arial" panose="020B0604020202020204" pitchFamily="34" charset="0"/>
                          <a:cs typeface="Arial" panose="020B0604020202020204" pitchFamily="34" charset="0"/>
                        </a:rPr>
                        <a:t> has three main types of products which are:</a:t>
                      </a:r>
                    </a:p>
                    <a:p>
                      <a:pPr marL="630238" indent="-173038">
                        <a:buClr>
                          <a:srgbClr val="00B050"/>
                        </a:buClr>
                        <a:buFont typeface="Arial" panose="020B0604020202020204" pitchFamily="34" charset="0"/>
                        <a:buChar char="•"/>
                        <a:tabLst>
                          <a:tab pos="568325" algn="l"/>
                        </a:tabLst>
                      </a:pPr>
                      <a:r>
                        <a:rPr lang="en-US" sz="1800" b="0" i="0" baseline="0" dirty="0" smtClean="0">
                          <a:latin typeface="Arial" panose="020B0604020202020204" pitchFamily="34" charset="0"/>
                          <a:cs typeface="Arial" panose="020B0604020202020204" pitchFamily="34" charset="0"/>
                        </a:rPr>
                        <a:t>Large chocolate bars mainly sold to men.</a:t>
                      </a:r>
                    </a:p>
                    <a:p>
                      <a:pPr marL="630238" indent="-173038">
                        <a:buClr>
                          <a:srgbClr val="00B050"/>
                        </a:buClr>
                        <a:buFont typeface="Arial" panose="020B0604020202020204" pitchFamily="34" charset="0"/>
                        <a:buChar char="•"/>
                        <a:tabLst>
                          <a:tab pos="568325" algn="l"/>
                        </a:tabLst>
                      </a:pPr>
                      <a:r>
                        <a:rPr lang="en-US" sz="1800" b="0" i="0" baseline="0" dirty="0" smtClean="0">
                          <a:latin typeface="Arial" panose="020B0604020202020204" pitchFamily="34" charset="0"/>
                          <a:cs typeface="Arial" panose="020B0604020202020204" pitchFamily="34" charset="0"/>
                        </a:rPr>
                        <a:t>Chocolates with praline filled </a:t>
                      </a:r>
                      <a:r>
                        <a:rPr lang="en-US" sz="1800" b="0" i="0" baseline="0" dirty="0" err="1" smtClean="0">
                          <a:latin typeface="Arial" panose="020B0604020202020204" pitchFamily="34" charset="0"/>
                          <a:cs typeface="Arial" panose="020B0604020202020204" pitchFamily="34" charset="0"/>
                        </a:rPr>
                        <a:t>centres</a:t>
                      </a:r>
                      <a:r>
                        <a:rPr lang="en-US" sz="1800" b="0" i="0" baseline="0" dirty="0" smtClean="0">
                          <a:latin typeface="Arial" panose="020B0604020202020204" pitchFamily="34" charset="0"/>
                          <a:cs typeface="Arial" panose="020B0604020202020204" pitchFamily="34" charset="0"/>
                        </a:rPr>
                        <a:t> mainly sold to women.</a:t>
                      </a:r>
                    </a:p>
                    <a:p>
                      <a:pPr marL="630238" indent="-173038">
                        <a:buClr>
                          <a:srgbClr val="00B050"/>
                        </a:buClr>
                        <a:buFont typeface="Arial" panose="020B0604020202020204" pitchFamily="34" charset="0"/>
                        <a:buChar char="•"/>
                        <a:tabLst>
                          <a:tab pos="568325" algn="l"/>
                        </a:tabLst>
                      </a:pPr>
                      <a:r>
                        <a:rPr lang="en-US" sz="1800" b="0" i="0" baseline="0" dirty="0" smtClean="0">
                          <a:latin typeface="Arial" panose="020B0604020202020204" pitchFamily="34" charset="0"/>
                          <a:cs typeface="Arial" panose="020B0604020202020204" pitchFamily="34" charset="0"/>
                        </a:rPr>
                        <a:t>Small chocolate bars shaped like a crocodile mainly sold to children.</a:t>
                      </a:r>
                    </a:p>
                    <a:p>
                      <a:pPr marL="346075" indent="-346075">
                        <a:buClr>
                          <a:srgbClr val="00B050"/>
                        </a:buClr>
                        <a:buFont typeface="Wingdings 3" panose="05040102010807070707" pitchFamily="18" charset="2"/>
                        <a:buChar char=""/>
                        <a:tabLst>
                          <a:tab pos="568325" algn="l"/>
                        </a:tabLst>
                      </a:pPr>
                      <a:r>
                        <a:rPr lang="en-US" sz="1800" b="0" i="0" baseline="0" dirty="0" err="1" smtClean="0">
                          <a:latin typeface="Arial" panose="020B0604020202020204" pitchFamily="34" charset="0"/>
                          <a:cs typeface="Arial" panose="020B0604020202020204" pitchFamily="34" charset="0"/>
                        </a:rPr>
                        <a:t>ChocoCrocs</a:t>
                      </a:r>
                      <a:r>
                        <a:rPr lang="en-US" sz="1800" b="0" i="0" baseline="0" dirty="0" smtClean="0">
                          <a:latin typeface="Arial" panose="020B0604020202020204" pitchFamily="34" charset="0"/>
                          <a:cs typeface="Arial" panose="020B0604020202020204" pitchFamily="34" charset="0"/>
                        </a:rPr>
                        <a:t> employs skilled workers in the Marketing Department, This department carries out market research and it also develops new products for the company to market. The Managing </a:t>
                      </a:r>
                      <a:br>
                        <a:rPr lang="en-US" sz="1800" b="0" i="0" baseline="0" dirty="0" smtClean="0">
                          <a:latin typeface="Arial" panose="020B0604020202020204" pitchFamily="34" charset="0"/>
                          <a:cs typeface="Arial" panose="020B0604020202020204" pitchFamily="34" charset="0"/>
                        </a:rPr>
                      </a:br>
                      <a:r>
                        <a:rPr lang="en-US" sz="1800" b="0" i="0" baseline="0" dirty="0" smtClean="0">
                          <a:latin typeface="Arial" panose="020B0604020202020204" pitchFamily="34" charset="0"/>
                          <a:cs typeface="Arial" panose="020B0604020202020204" pitchFamily="34" charset="0"/>
                        </a:rPr>
                        <a:t>Director says this is one of the most </a:t>
                      </a:r>
                      <a:br>
                        <a:rPr lang="en-US" sz="1800" b="0" i="0" baseline="0" dirty="0" smtClean="0">
                          <a:latin typeface="Arial" panose="020B0604020202020204" pitchFamily="34" charset="0"/>
                          <a:cs typeface="Arial" panose="020B0604020202020204" pitchFamily="34" charset="0"/>
                        </a:rPr>
                      </a:br>
                      <a:r>
                        <a:rPr lang="en-US" sz="1800" b="0" i="0" baseline="0" dirty="0" smtClean="0">
                          <a:latin typeface="Arial" panose="020B0604020202020204" pitchFamily="34" charset="0"/>
                          <a:cs typeface="Arial" panose="020B0604020202020204" pitchFamily="34" charset="0"/>
                        </a:rPr>
                        <a:t>important departments in the company.</a:t>
                      </a:r>
                    </a:p>
                    <a:p>
                      <a:pPr marL="346075" indent="-346075">
                        <a:buClr>
                          <a:srgbClr val="00B050"/>
                        </a:buClr>
                        <a:buFont typeface="Wingdings 3" panose="05040102010807070707" pitchFamily="18" charset="2"/>
                        <a:buChar char=""/>
                        <a:tabLst>
                          <a:tab pos="568325" algn="l"/>
                        </a:tabLst>
                      </a:pPr>
                      <a:r>
                        <a:rPr lang="en-US" sz="1800" b="0" i="0" baseline="0" dirty="0" smtClean="0">
                          <a:latin typeface="Arial" panose="020B0604020202020204" pitchFamily="34" charset="0"/>
                          <a:cs typeface="Arial" panose="020B0604020202020204" pitchFamily="34" charset="0"/>
                        </a:rPr>
                        <a:t>The Directors of </a:t>
                      </a:r>
                      <a:r>
                        <a:rPr lang="en-US" sz="1800" b="0" i="0" baseline="0" dirty="0" err="1" smtClean="0">
                          <a:latin typeface="Arial" panose="020B0604020202020204" pitchFamily="34" charset="0"/>
                          <a:cs typeface="Arial" panose="020B0604020202020204" pitchFamily="34" charset="0"/>
                        </a:rPr>
                        <a:t>ChocoCrocs</a:t>
                      </a:r>
                      <a:r>
                        <a:rPr lang="en-US" sz="1800" b="0" i="0" baseline="0" dirty="0" smtClean="0">
                          <a:latin typeface="Arial" panose="020B0604020202020204" pitchFamily="34" charset="0"/>
                          <a:cs typeface="Arial" panose="020B0604020202020204" pitchFamily="34" charset="0"/>
                        </a:rPr>
                        <a:t> want to </a:t>
                      </a:r>
                      <a:br>
                        <a:rPr lang="en-US" sz="1800" b="0" i="0" baseline="0" dirty="0" smtClean="0">
                          <a:latin typeface="Arial" panose="020B0604020202020204" pitchFamily="34" charset="0"/>
                          <a:cs typeface="Arial" panose="020B0604020202020204" pitchFamily="34" charset="0"/>
                        </a:rPr>
                      </a:br>
                      <a:r>
                        <a:rPr lang="en-US" sz="1800" b="0" i="0" baseline="0" dirty="0" smtClean="0">
                          <a:latin typeface="Arial" panose="020B0604020202020204" pitchFamily="34" charset="0"/>
                          <a:cs typeface="Arial" panose="020B0604020202020204" pitchFamily="34" charset="0"/>
                        </a:rPr>
                        <a:t>expand the business.</a:t>
                      </a:r>
                    </a:p>
                    <a:p>
                      <a:pPr marL="346075" indent="-346075">
                        <a:buClr>
                          <a:srgbClr val="00B050"/>
                        </a:buClr>
                        <a:buFont typeface="Wingdings 3" panose="05040102010807070707" pitchFamily="18" charset="2"/>
                        <a:buChar char=""/>
                        <a:tabLst>
                          <a:tab pos="568325" algn="l"/>
                        </a:tabLst>
                      </a:pPr>
                      <a:r>
                        <a:rPr lang="en-US" sz="1800" b="1" i="0" baseline="0" dirty="0" smtClean="0">
                          <a:latin typeface="Arial" panose="020B0604020202020204" pitchFamily="34" charset="0"/>
                          <a:cs typeface="Arial" panose="020B0604020202020204" pitchFamily="34" charset="0"/>
                        </a:rPr>
                        <a:t>Appendix 1 – Sales for the products </a:t>
                      </a:r>
                      <a:br>
                        <a:rPr lang="en-US" sz="1800" b="1" i="0" baseline="0" dirty="0" smtClean="0">
                          <a:latin typeface="Arial" panose="020B0604020202020204" pitchFamily="34" charset="0"/>
                          <a:cs typeface="Arial" panose="020B0604020202020204" pitchFamily="34" charset="0"/>
                        </a:rPr>
                      </a:br>
                      <a:r>
                        <a:rPr lang="en-US" sz="1800" b="1" i="0" baseline="0" dirty="0" smtClean="0">
                          <a:latin typeface="Arial" panose="020B0604020202020204" pitchFamily="34" charset="0"/>
                          <a:cs typeface="Arial" panose="020B0604020202020204" pitchFamily="34" charset="0"/>
                        </a:rPr>
                        <a:t>of </a:t>
                      </a:r>
                      <a:r>
                        <a:rPr lang="en-US" sz="1800" b="1" i="0" baseline="0" dirty="0" err="1" smtClean="0">
                          <a:latin typeface="Arial" panose="020B0604020202020204" pitchFamily="34" charset="0"/>
                          <a:cs typeface="Arial" panose="020B0604020202020204" pitchFamily="34" charset="0"/>
                        </a:rPr>
                        <a:t>ChocoCrocs</a:t>
                      </a:r>
                      <a:endParaRPr lang="en-US" sz="1800" b="1" i="0" baseline="0" dirty="0" smtClean="0">
                        <a:latin typeface="Arial" panose="020B0604020202020204" pitchFamily="34" charset="0"/>
                        <a:cs typeface="Arial" panose="020B0604020202020204" pitchFamily="34" charset="0"/>
                      </a:endParaRPr>
                    </a:p>
                  </a:txBody>
                  <a:tcPr/>
                </a:tc>
              </a:tr>
            </a:tbl>
          </a:graphicData>
        </a:graphic>
      </p:graphicFrame>
      <p:sp>
        <p:nvSpPr>
          <p:cNvPr id="2" name="TextBox 1">
            <a:hlinkClick r:id="rId3" action="ppaction://hlinkfile"/>
          </p:cNvPr>
          <p:cNvSpPr txBox="1"/>
          <p:nvPr/>
        </p:nvSpPr>
        <p:spPr>
          <a:xfrm>
            <a:off x="8425279" y="2819400"/>
            <a:ext cx="504056" cy="677108"/>
          </a:xfrm>
          <a:prstGeom prst="rect">
            <a:avLst/>
          </a:prstGeom>
          <a:noFill/>
        </p:spPr>
        <p:txBody>
          <a:bodyPr wrap="square" lIns="0" tIns="0" rIns="0" bIns="0" rtlCol="0">
            <a:spAutoFit/>
          </a:bodyPr>
          <a:lstStyle/>
          <a:p>
            <a:pPr algn="ctr"/>
            <a:r>
              <a:rPr lang="en-GB" sz="4400" b="1" dirty="0" smtClean="0">
                <a:solidFill>
                  <a:srgbClr val="FF0000"/>
                </a:solidFill>
              </a:rPr>
              <a:t>?</a:t>
            </a:r>
            <a:endParaRPr lang="en-GB" b="1" dirty="0">
              <a:solidFill>
                <a:srgbClr val="FF0000"/>
              </a:solidFill>
            </a:endParaRPr>
          </a:p>
        </p:txBody>
      </p:sp>
      <p:graphicFrame>
        <p:nvGraphicFramePr>
          <p:cNvPr id="6" name="Chart 5"/>
          <p:cNvGraphicFramePr>
            <a:graphicFrameLocks/>
          </p:cNvGraphicFramePr>
          <p:nvPr>
            <p:extLst>
              <p:ext uri="{D42A27DB-BD31-4B8C-83A1-F6EECF244321}">
                <p14:modId xmlns:p14="http://schemas.microsoft.com/office/powerpoint/2010/main" val="1151383248"/>
              </p:ext>
            </p:extLst>
          </p:nvPr>
        </p:nvGraphicFramePr>
        <p:xfrm>
          <a:off x="4737818" y="4436241"/>
          <a:ext cx="4082332" cy="2135334"/>
        </p:xfrm>
        <a:graphic>
          <a:graphicData uri="http://schemas.openxmlformats.org/drawingml/2006/chart">
            <c:chart xmlns:c="http://schemas.openxmlformats.org/drawingml/2006/chart" xmlns:r="http://schemas.openxmlformats.org/officeDocument/2006/relationships" r:id="rId4"/>
          </a:graphicData>
        </a:graphic>
      </p:graphicFrame>
      <p:sp>
        <p:nvSpPr>
          <p:cNvPr id="7" name="Round Same Side Corner Rectangle 6">
            <a:hlinkClick r:id="rId5"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206</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971874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59160" y="44624"/>
            <a:ext cx="7560840" cy="598050"/>
          </a:xfrm>
        </p:spPr>
        <p:txBody>
          <a:bodyPr>
            <a:noAutofit/>
          </a:bodyPr>
          <a:lstStyle/>
          <a:p>
            <a:r>
              <a:rPr lang="en-GB" sz="3300" dirty="0" smtClean="0"/>
              <a:t>Marketing – Section Case Study – Paper 2</a:t>
            </a:r>
            <a:endParaRPr lang="en-GB" sz="33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242757965"/>
              </p:ext>
            </p:extLst>
          </p:nvPr>
        </p:nvGraphicFramePr>
        <p:xfrm>
          <a:off x="323528" y="1268760"/>
          <a:ext cx="8496622" cy="5323244"/>
        </p:xfrm>
        <a:graphic>
          <a:graphicData uri="http://schemas.openxmlformats.org/drawingml/2006/table">
            <a:tbl>
              <a:tblPr firstRow="1" bandRow="1">
                <a:tableStyleId>{2D5ABB26-0587-4C30-8999-92F81FD0307C}</a:tableStyleId>
              </a:tblPr>
              <a:tblGrid>
                <a:gridCol w="8496622"/>
              </a:tblGrid>
              <a:tr h="5323244">
                <a:tc>
                  <a:txBody>
                    <a:bodyPr/>
                    <a:lstStyle/>
                    <a:p>
                      <a:pPr marL="0" indent="0">
                        <a:buFont typeface="+mj-lt"/>
                        <a:buNone/>
                        <a:tabLst>
                          <a:tab pos="568325" algn="l"/>
                        </a:tabLst>
                      </a:pPr>
                      <a:r>
                        <a:rPr lang="en-US" sz="1870" b="0" i="0" baseline="0" dirty="0" smtClean="0">
                          <a:latin typeface="Arial" panose="020B0604020202020204" pitchFamily="34" charset="0"/>
                          <a:cs typeface="Arial" panose="020B0604020202020204" pitchFamily="34" charset="0"/>
                        </a:rPr>
                        <a:t>1 a) Appendix 1 shows large chocolate bars are in the decline stage of the product life cycle. Identify and explain </a:t>
                      </a:r>
                      <a:r>
                        <a:rPr lang="en-US" sz="1870" b="1" i="0" baseline="0" dirty="0" smtClean="0">
                          <a:latin typeface="Arial" panose="020B0604020202020204" pitchFamily="34" charset="0"/>
                          <a:cs typeface="Arial" panose="020B0604020202020204" pitchFamily="34" charset="0"/>
                        </a:rPr>
                        <a:t>four</a:t>
                      </a:r>
                      <a:r>
                        <a:rPr lang="en-US" sz="1870" b="0" i="0" baseline="0" dirty="0" smtClean="0">
                          <a:latin typeface="Arial" panose="020B0604020202020204" pitchFamily="34" charset="0"/>
                          <a:cs typeface="Arial" panose="020B0604020202020204" pitchFamily="34" charset="0"/>
                        </a:rPr>
                        <a:t> other stages of the product life cycle. [8]</a:t>
                      </a:r>
                    </a:p>
                    <a:p>
                      <a:pPr marL="0" indent="0">
                        <a:buFont typeface="+mj-lt"/>
                        <a:buNone/>
                        <a:tabLst>
                          <a:tab pos="568325" algn="l"/>
                        </a:tabLst>
                      </a:pPr>
                      <a:r>
                        <a:rPr lang="en-US" sz="1870" b="0" i="0" baseline="0" dirty="0" smtClean="0">
                          <a:latin typeface="Arial" panose="020B0604020202020204" pitchFamily="34" charset="0"/>
                          <a:cs typeface="Arial" panose="020B0604020202020204" pitchFamily="34" charset="0"/>
                        </a:rPr>
                        <a:t>b) </a:t>
                      </a:r>
                      <a:r>
                        <a:rPr lang="en-US" sz="1870" b="0" i="0" baseline="0" dirty="0" err="1" smtClean="0">
                          <a:latin typeface="Arial" panose="020B0604020202020204" pitchFamily="34" charset="0"/>
                          <a:cs typeface="Arial" panose="020B0604020202020204" pitchFamily="34" charset="0"/>
                        </a:rPr>
                        <a:t>ChocoCrocs</a:t>
                      </a:r>
                      <a:r>
                        <a:rPr lang="en-US" sz="1870" b="0" i="0" baseline="0" dirty="0" smtClean="0">
                          <a:latin typeface="Arial" panose="020B0604020202020204" pitchFamily="34" charset="0"/>
                          <a:cs typeface="Arial" panose="020B0604020202020204" pitchFamily="34" charset="0"/>
                        </a:rPr>
                        <a:t> is considering what pricing strategy to use for the crocodile shaped children’s chocolate bars. Consider </a:t>
                      </a:r>
                      <a:r>
                        <a:rPr lang="en-US" sz="1870" b="1" i="0" baseline="0" dirty="0" smtClean="0">
                          <a:latin typeface="Arial" panose="020B0604020202020204" pitchFamily="34" charset="0"/>
                          <a:cs typeface="Arial" panose="020B0604020202020204" pitchFamily="34" charset="0"/>
                        </a:rPr>
                        <a:t>three</a:t>
                      </a:r>
                      <a:r>
                        <a:rPr lang="en-US" sz="1870" b="0" i="0" baseline="0" dirty="0" smtClean="0">
                          <a:latin typeface="Arial" panose="020B0604020202020204" pitchFamily="34" charset="0"/>
                          <a:cs typeface="Arial" panose="020B0604020202020204" pitchFamily="34" charset="0"/>
                        </a:rPr>
                        <a:t> suitable pricing strategies it could use and recommend which one it should choose. Justify your answer. [12]</a:t>
                      </a:r>
                    </a:p>
                    <a:p>
                      <a:pPr marL="0" indent="0">
                        <a:buFont typeface="+mj-lt"/>
                        <a:buNone/>
                        <a:tabLst>
                          <a:tab pos="568325" algn="l"/>
                        </a:tabLst>
                      </a:pPr>
                      <a:r>
                        <a:rPr lang="en-US" sz="1870" b="0" i="0" baseline="0" dirty="0" smtClean="0">
                          <a:latin typeface="Arial" panose="020B0604020202020204" pitchFamily="34" charset="0"/>
                          <a:cs typeface="Arial" panose="020B0604020202020204" pitchFamily="34" charset="0"/>
                        </a:rPr>
                        <a:t>2 a) </a:t>
                      </a:r>
                      <a:r>
                        <a:rPr lang="en-US" sz="1870" b="0" i="0" baseline="0" dirty="0" err="1" smtClean="0">
                          <a:latin typeface="Arial" panose="020B0604020202020204" pitchFamily="34" charset="0"/>
                          <a:cs typeface="Arial" panose="020B0604020202020204" pitchFamily="34" charset="0"/>
                        </a:rPr>
                        <a:t>ChocoCrocs</a:t>
                      </a:r>
                      <a:r>
                        <a:rPr lang="en-US" sz="1870" b="0" i="0" baseline="0" dirty="0" smtClean="0">
                          <a:latin typeface="Arial" panose="020B0604020202020204" pitchFamily="34" charset="0"/>
                          <a:cs typeface="Arial" panose="020B0604020202020204" pitchFamily="34" charset="0"/>
                        </a:rPr>
                        <a:t> has a website which gives customers information about the products they sell. Identify and explain </a:t>
                      </a:r>
                      <a:r>
                        <a:rPr lang="en-US" sz="1870" b="1" i="0" baseline="0" dirty="0" smtClean="0">
                          <a:latin typeface="Arial" panose="020B0604020202020204" pitchFamily="34" charset="0"/>
                          <a:cs typeface="Arial" panose="020B0604020202020204" pitchFamily="34" charset="0"/>
                        </a:rPr>
                        <a:t>two</a:t>
                      </a:r>
                      <a:r>
                        <a:rPr lang="en-US" sz="1870" b="0" i="0" baseline="0" dirty="0" smtClean="0">
                          <a:latin typeface="Arial" panose="020B0604020202020204" pitchFamily="34" charset="0"/>
                          <a:cs typeface="Arial" panose="020B0604020202020204" pitchFamily="34" charset="0"/>
                        </a:rPr>
                        <a:t> other ways that </a:t>
                      </a:r>
                      <a:r>
                        <a:rPr lang="en-US" sz="1870" b="0" i="0" baseline="0" dirty="0" err="1" smtClean="0">
                          <a:latin typeface="Arial" panose="020B0604020202020204" pitchFamily="34" charset="0"/>
                          <a:cs typeface="Arial" panose="020B0604020202020204" pitchFamily="34" charset="0"/>
                        </a:rPr>
                        <a:t>ChocoCrocs</a:t>
                      </a:r>
                      <a:r>
                        <a:rPr lang="en-US" sz="1870" b="0" i="0" baseline="0" dirty="0" smtClean="0">
                          <a:latin typeface="Arial" panose="020B0604020202020204" pitchFamily="34" charset="0"/>
                          <a:cs typeface="Arial" panose="020B0604020202020204" pitchFamily="34" charset="0"/>
                        </a:rPr>
                        <a:t> could find the internet useful to the business in the marketing of its products. [8]</a:t>
                      </a:r>
                    </a:p>
                    <a:p>
                      <a:pPr marL="0" indent="0">
                        <a:buFont typeface="+mj-lt"/>
                        <a:buNone/>
                        <a:tabLst>
                          <a:tab pos="568325" algn="l"/>
                        </a:tabLst>
                      </a:pPr>
                      <a:r>
                        <a:rPr lang="en-US" sz="1870" b="0" i="0" baseline="0" dirty="0" smtClean="0">
                          <a:latin typeface="Arial" panose="020B0604020202020204" pitchFamily="34" charset="0"/>
                          <a:cs typeface="Arial" panose="020B0604020202020204" pitchFamily="34" charset="0"/>
                        </a:rPr>
                        <a:t>b) The Marketing department is one of </a:t>
                      </a:r>
                      <a:r>
                        <a:rPr lang="en-US" sz="1870" b="0" i="0" baseline="0" dirty="0" err="1" smtClean="0">
                          <a:latin typeface="Arial" panose="020B0604020202020204" pitchFamily="34" charset="0"/>
                          <a:cs typeface="Arial" panose="020B0604020202020204" pitchFamily="34" charset="0"/>
                        </a:rPr>
                        <a:t>ChocoCrocs</a:t>
                      </a:r>
                      <a:r>
                        <a:rPr lang="en-US" sz="1870" b="0" i="0" baseline="0" dirty="0" smtClean="0">
                          <a:latin typeface="Arial" panose="020B0604020202020204" pitchFamily="34" charset="0"/>
                          <a:cs typeface="Arial" panose="020B0604020202020204" pitchFamily="34" charset="0"/>
                        </a:rPr>
                        <a:t> most important departments. Consider why market research is important to the success of </a:t>
                      </a:r>
                      <a:r>
                        <a:rPr lang="en-US" sz="1870" b="0" i="0" baseline="0" dirty="0" err="1" smtClean="0">
                          <a:latin typeface="Arial" panose="020B0604020202020204" pitchFamily="34" charset="0"/>
                          <a:cs typeface="Arial" panose="020B0604020202020204" pitchFamily="34" charset="0"/>
                        </a:rPr>
                        <a:t>ChocoCrocs</a:t>
                      </a:r>
                      <a:r>
                        <a:rPr lang="en-US" sz="1870" b="0" i="0" baseline="0" dirty="0" smtClean="0">
                          <a:latin typeface="Arial" panose="020B0604020202020204" pitchFamily="34" charset="0"/>
                          <a:cs typeface="Arial" panose="020B0604020202020204" pitchFamily="34" charset="0"/>
                        </a:rPr>
                        <a:t>. Justify your answer. [12]</a:t>
                      </a:r>
                    </a:p>
                    <a:p>
                      <a:pPr marL="0" indent="0">
                        <a:buFont typeface="+mj-lt"/>
                        <a:buNone/>
                        <a:tabLst>
                          <a:tab pos="568325" algn="l"/>
                        </a:tabLst>
                      </a:pPr>
                      <a:r>
                        <a:rPr lang="en-US" sz="1870" b="0" i="0" baseline="0" dirty="0" smtClean="0">
                          <a:latin typeface="Arial" panose="020B0604020202020204" pitchFamily="34" charset="0"/>
                          <a:cs typeface="Arial" panose="020B0604020202020204" pitchFamily="34" charset="0"/>
                        </a:rPr>
                        <a:t>Optional extra question</a:t>
                      </a:r>
                    </a:p>
                    <a:p>
                      <a:pPr marL="0" indent="0">
                        <a:buFont typeface="+mj-lt"/>
                        <a:buNone/>
                        <a:tabLst>
                          <a:tab pos="568325" algn="l"/>
                        </a:tabLst>
                      </a:pPr>
                      <a:r>
                        <a:rPr lang="en-US" sz="1870" b="0" i="0" baseline="0" dirty="0" smtClean="0">
                          <a:latin typeface="Arial" panose="020B0604020202020204" pitchFamily="34" charset="0"/>
                          <a:cs typeface="Arial" panose="020B0604020202020204" pitchFamily="34" charset="0"/>
                        </a:rPr>
                        <a:t>3 a) Identify and explain </a:t>
                      </a:r>
                      <a:r>
                        <a:rPr lang="en-US" sz="1870" b="1" i="0" baseline="0" dirty="0" smtClean="0">
                          <a:latin typeface="Arial" panose="020B0604020202020204" pitchFamily="34" charset="0"/>
                          <a:cs typeface="Arial" panose="020B0604020202020204" pitchFamily="34" charset="0"/>
                        </a:rPr>
                        <a:t>two </a:t>
                      </a:r>
                      <a:r>
                        <a:rPr lang="en-US" sz="1870" b="0" i="0" baseline="0" dirty="0" smtClean="0">
                          <a:latin typeface="Arial" panose="020B0604020202020204" pitchFamily="34" charset="0"/>
                          <a:cs typeface="Arial" panose="020B0604020202020204" pitchFamily="34" charset="0"/>
                        </a:rPr>
                        <a:t>ways the size of the </a:t>
                      </a:r>
                      <a:r>
                        <a:rPr lang="en-US" sz="1870" b="0" i="0" baseline="0" dirty="0" err="1" smtClean="0">
                          <a:latin typeface="Arial" panose="020B0604020202020204" pitchFamily="34" charset="0"/>
                          <a:cs typeface="Arial" panose="020B0604020202020204" pitchFamily="34" charset="0"/>
                        </a:rPr>
                        <a:t>ChocoCrocs</a:t>
                      </a:r>
                      <a:r>
                        <a:rPr lang="en-US" sz="1870" b="0" i="0" baseline="0" dirty="0" smtClean="0">
                          <a:latin typeface="Arial" panose="020B0604020202020204" pitchFamily="34" charset="0"/>
                          <a:cs typeface="Arial" panose="020B0604020202020204" pitchFamily="34" charset="0"/>
                        </a:rPr>
                        <a:t>  company could be measured. [8]</a:t>
                      </a:r>
                    </a:p>
                    <a:p>
                      <a:pPr marL="0" indent="0">
                        <a:buFont typeface="+mj-lt"/>
                        <a:buNone/>
                        <a:tabLst>
                          <a:tab pos="568325" algn="l"/>
                        </a:tabLst>
                      </a:pPr>
                      <a:r>
                        <a:rPr lang="en-US" sz="1870" b="0" i="0" baseline="0" dirty="0" smtClean="0">
                          <a:latin typeface="Arial" panose="020B0604020202020204" pitchFamily="34" charset="0"/>
                          <a:cs typeface="Arial" panose="020B0604020202020204" pitchFamily="34" charset="0"/>
                        </a:rPr>
                        <a:t>b) Consider the alternative ways the directors could expand </a:t>
                      </a:r>
                      <a:r>
                        <a:rPr lang="en-US" sz="1870" b="0" i="0" baseline="0" dirty="0" err="1" smtClean="0">
                          <a:latin typeface="Arial" panose="020B0604020202020204" pitchFamily="34" charset="0"/>
                          <a:cs typeface="Arial" panose="020B0604020202020204" pitchFamily="34" charset="0"/>
                        </a:rPr>
                        <a:t>ChocoCrocs</a:t>
                      </a:r>
                      <a:r>
                        <a:rPr lang="en-US" sz="1870" b="0" i="0" baseline="0" dirty="0" smtClean="0">
                          <a:latin typeface="Arial" panose="020B0604020202020204" pitchFamily="34" charset="0"/>
                          <a:cs typeface="Arial" panose="020B0604020202020204" pitchFamily="34" charset="0"/>
                        </a:rPr>
                        <a:t>. Recommend which way it should choose. Justify your answer. [12]</a:t>
                      </a:r>
                    </a:p>
                  </a:txBody>
                  <a:tcPr/>
                </a:tc>
              </a:tr>
            </a:tbl>
          </a:graphicData>
        </a:graphic>
      </p:graphicFrame>
      <p:sp>
        <p:nvSpPr>
          <p:cNvPr id="7" name="TextBox 6">
            <a:hlinkClick r:id="rId3" action="ppaction://hlinkfile"/>
          </p:cNvPr>
          <p:cNvSpPr txBox="1"/>
          <p:nvPr/>
        </p:nvSpPr>
        <p:spPr>
          <a:xfrm>
            <a:off x="8349411" y="5894301"/>
            <a:ext cx="504056" cy="677108"/>
          </a:xfrm>
          <a:prstGeom prst="rect">
            <a:avLst/>
          </a:prstGeom>
          <a:noFill/>
        </p:spPr>
        <p:txBody>
          <a:bodyPr wrap="square" lIns="0" tIns="0" rIns="0" bIns="0" rtlCol="0">
            <a:spAutoFit/>
          </a:bodyPr>
          <a:lstStyle/>
          <a:p>
            <a:pPr algn="ctr"/>
            <a:r>
              <a:rPr lang="en-GB" sz="4400" b="1" dirty="0" smtClean="0">
                <a:solidFill>
                  <a:srgbClr val="FF0000"/>
                </a:solidFill>
              </a:rPr>
              <a:t>?</a:t>
            </a:r>
            <a:endParaRPr lang="en-GB" b="1" dirty="0">
              <a:solidFill>
                <a:srgbClr val="FF0000"/>
              </a:solidFill>
            </a:endParaRPr>
          </a:p>
        </p:txBody>
      </p:sp>
      <p:sp>
        <p:nvSpPr>
          <p:cNvPr id="8" name="Round Same Side Corner Rectangle 7">
            <a:hlinkClick r:id="rId4"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203</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7135286"/>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p:txBody>
          <a:bodyPr>
            <a:normAutofit/>
          </a:bodyPr>
          <a:lstStyle/>
          <a:p>
            <a:r>
              <a:rPr lang="en-GB" sz="3600" b="1" dirty="0" smtClean="0"/>
              <a:t>Assignment Scenario</a:t>
            </a:r>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r>
              <a:rPr lang="en-GB" sz="2130" dirty="0" smtClean="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r>
              <a:rPr lang="en-GB" sz="2130" dirty="0" smtClean="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r>
              <a:rPr lang="en-GB" sz="2130" dirty="0" smtClean="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r>
              <a:rPr lang="en-GB" sz="2130" dirty="0" smtClean="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3.4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4184828422"/>
              </p:ext>
            </p:extLst>
          </p:nvPr>
        </p:nvGraphicFramePr>
        <p:xfrm>
          <a:off x="6858000" y="1726931"/>
          <a:ext cx="1981200" cy="4835483"/>
        </p:xfrm>
        <a:graphic>
          <a:graphicData uri="http://schemas.openxmlformats.org/drawingml/2006/table">
            <a:tbl>
              <a:tblPr firstRow="1" firstCol="1" lastRow="1" lastCol="1" bandRow="1" bandCol="1">
                <a:tableStyleId>{2D5ABB26-0587-4C30-8999-92F81FD0307C}</a:tableStyleId>
              </a:tblPr>
              <a:tblGrid>
                <a:gridCol w="1981200"/>
              </a:tblGrid>
              <a:tr h="389975">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36294">
                <a:tc>
                  <a:txBody>
                    <a:bodyPr/>
                    <a:lstStyle/>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All companies focus on 1 of the 4 strategies.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What happens when your company reaches monopoly levels.</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What laws are there that restrict what you can say in an Ad.</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When companies change marketing strategy due to circumstances (VW).</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When companies are so large they no longer need one.</a:t>
                      </a:r>
                      <a:endParaRPr lang="en-GB" sz="14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34200" y="1752600"/>
            <a:ext cx="1752600"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smtClean="0"/>
              <a:t>3.4</a:t>
            </a:r>
            <a:r>
              <a:rPr lang="en-GB" sz="2000" dirty="0" smtClean="0"/>
              <a:t> </a:t>
            </a:r>
            <a:r>
              <a:rPr lang="en-GB" sz="2000" dirty="0"/>
              <a:t>– Assessment Objectives</a:t>
            </a:r>
            <a:endParaRPr lang="en-ZA" sz="2000" dirty="0">
              <a:latin typeface="Calibri" pitchFamily="34" charset="0"/>
              <a:ea typeface="Calibri" pitchFamily="34" charset="0"/>
              <a:cs typeface="Calibri" pitchFamily="34" charset="0"/>
            </a:endParaRPr>
          </a:p>
        </p:txBody>
      </p:sp>
      <p:sp>
        <p:nvSpPr>
          <p:cNvPr id="34" name="Rectangle 33"/>
          <p:cNvSpPr/>
          <p:nvPr/>
        </p:nvSpPr>
        <p:spPr>
          <a:xfrm>
            <a:off x="323528" y="1628800"/>
            <a:ext cx="6305872" cy="646331"/>
          </a:xfrm>
          <a:prstGeom prst="rect">
            <a:avLst/>
          </a:prstGeom>
        </p:spPr>
        <p:txBody>
          <a:bodyPr wrap="square">
            <a:spAutoFit/>
          </a:bodyPr>
          <a:lstStyle/>
          <a:p>
            <a:r>
              <a:rPr lang="en-GB" dirty="0" smtClean="0"/>
              <a:t>Outlines below are the objectives for this section of the Unit. They should be revised as part of the exam preparation.</a:t>
            </a:r>
            <a:endParaRPr lang="en-GB" dirty="0" smtClean="0">
              <a:latin typeface="Calibri" pitchFamily="34" charset="0"/>
              <a:cs typeface="Calibri" pitchFamily="34" charset="0"/>
            </a:endParaRPr>
          </a:p>
        </p:txBody>
      </p:sp>
      <p:sp>
        <p:nvSpPr>
          <p:cNvPr id="2" name="Rectangle 1"/>
          <p:cNvSpPr/>
          <p:nvPr/>
        </p:nvSpPr>
        <p:spPr>
          <a:xfrm>
            <a:off x="323850" y="2272772"/>
            <a:ext cx="6457950" cy="4204228"/>
          </a:xfrm>
          <a:prstGeom prst="rect">
            <a:avLst/>
          </a:prstGeom>
        </p:spPr>
        <p:txBody>
          <a:bodyPr wrap="square">
            <a:spAutoFit/>
          </a:bodyPr>
          <a:lstStyle/>
          <a:p>
            <a:r>
              <a:rPr lang="en-US" sz="1670" b="1" dirty="0" smtClean="0"/>
              <a:t>3.4.1</a:t>
            </a:r>
            <a:r>
              <a:rPr lang="en-US" sz="1670" dirty="0" smtClean="0"/>
              <a:t> - Justify marketing strategies appropriate to a given situation:</a:t>
            </a:r>
          </a:p>
          <a:p>
            <a:pPr marL="339725" indent="-163513">
              <a:buFont typeface="Arial" pitchFamily="34" charset="0"/>
              <a:buChar char="•"/>
            </a:pPr>
            <a:r>
              <a:rPr lang="en-US" sz="1670" dirty="0" smtClean="0"/>
              <a:t>Importance of different elements of the marketing mix in influencing consumer decisions in given circumstances</a:t>
            </a:r>
          </a:p>
          <a:p>
            <a:pPr marL="339725" indent="-163513">
              <a:buFont typeface="Arial" pitchFamily="34" charset="0"/>
              <a:buChar char="•"/>
            </a:pPr>
            <a:r>
              <a:rPr lang="en-US" sz="1670" dirty="0" smtClean="0"/>
              <a:t>Recommend and justify an appropriate marketing strategy in given circumstances</a:t>
            </a:r>
          </a:p>
          <a:p>
            <a:r>
              <a:rPr lang="en-US" sz="1670" b="1" dirty="0" smtClean="0"/>
              <a:t>3.4.2</a:t>
            </a:r>
            <a:r>
              <a:rPr lang="en-US" sz="1670" dirty="0" smtClean="0"/>
              <a:t> - The nature and impact of legal controls related to marketing:</a:t>
            </a:r>
          </a:p>
          <a:p>
            <a:pPr marL="339725" indent="-163513">
              <a:buFont typeface="Arial" pitchFamily="34" charset="0"/>
              <a:buChar char="•"/>
            </a:pPr>
            <a:r>
              <a:rPr lang="en-US" sz="1670" dirty="0" smtClean="0"/>
              <a:t>Impact of legal controls on marketing strategy, e.g. misleading promotion, faulty and dangerous goods</a:t>
            </a:r>
          </a:p>
          <a:p>
            <a:r>
              <a:rPr lang="en-US" sz="1670" b="1" dirty="0" smtClean="0"/>
              <a:t>3.4.3</a:t>
            </a:r>
            <a:r>
              <a:rPr lang="en-US" sz="1670" dirty="0" smtClean="0"/>
              <a:t> - The opportunities and problems of entering new markets abroad:</a:t>
            </a:r>
          </a:p>
          <a:p>
            <a:pPr marL="339725" indent="-163513">
              <a:buFont typeface="Arial" pitchFamily="34" charset="0"/>
              <a:buChar char="•"/>
            </a:pPr>
            <a:r>
              <a:rPr lang="en-US" sz="1670" dirty="0" smtClean="0"/>
              <a:t>Growth potential of new markets in other countries</a:t>
            </a:r>
          </a:p>
          <a:p>
            <a:pPr marL="339725" indent="-163513">
              <a:buFont typeface="Arial" pitchFamily="34" charset="0"/>
              <a:buChar char="•"/>
            </a:pPr>
            <a:r>
              <a:rPr lang="en-US" sz="1670" dirty="0" smtClean="0"/>
              <a:t>Problems of entering foreign markets, e.g. cultural differences and lack of knowledge</a:t>
            </a:r>
          </a:p>
          <a:p>
            <a:pPr marL="339725" indent="-163513">
              <a:buFont typeface="Arial" pitchFamily="34" charset="0"/>
              <a:buChar char="•"/>
            </a:pPr>
            <a:r>
              <a:rPr lang="en-US" sz="1670" dirty="0" smtClean="0"/>
              <a:t>Benefits and limitations of methods to overcome such problems, e.g. joint ventures</a:t>
            </a:r>
            <a:endParaRPr lang="en-GB" sz="1670" dirty="0"/>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3.4 – Glossary</a:t>
            </a:r>
            <a:endParaRPr lang="en-GB" sz="4000" b="1" dirty="0" smtClean="0"/>
          </a:p>
        </p:txBody>
      </p:sp>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smtClean="0"/>
              <a:t>3.4</a:t>
            </a:r>
            <a:r>
              <a:rPr lang="en-GB" sz="2000" dirty="0" smtClean="0"/>
              <a:t> </a:t>
            </a:r>
            <a:r>
              <a:rPr lang="en-GB" sz="2000" dirty="0"/>
              <a:t>– </a:t>
            </a:r>
            <a:r>
              <a:rPr lang="en-GB" sz="2000" dirty="0" smtClean="0"/>
              <a:t>Glossary</a:t>
            </a:r>
            <a:endParaRPr lang="en-ZA" sz="2000" dirty="0">
              <a:latin typeface="Calibri" pitchFamily="34" charset="0"/>
              <a:ea typeface="Calibri" pitchFamily="34" charset="0"/>
              <a:cs typeface="Calibri" pitchFamily="34" charset="0"/>
            </a:endParaRPr>
          </a:p>
        </p:txBody>
      </p:sp>
      <p:sp>
        <p:nvSpPr>
          <p:cNvPr id="34" name="Rectangle 33"/>
          <p:cNvSpPr/>
          <p:nvPr/>
        </p:nvSpPr>
        <p:spPr>
          <a:xfrm>
            <a:off x="323528" y="1628800"/>
            <a:ext cx="6458272"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2339002"/>
            <a:ext cx="6381750" cy="1938992"/>
          </a:xfrm>
          <a:prstGeom prst="rect">
            <a:avLst/>
          </a:prstGeom>
        </p:spPr>
        <p:txBody>
          <a:bodyPr wrap="square">
            <a:spAutoFit/>
          </a:bodyPr>
          <a:lstStyle/>
          <a:p>
            <a:pPr marL="0" indent="0">
              <a:buNone/>
            </a:pPr>
            <a:r>
              <a:rPr lang="en-US" sz="2400" b="1" dirty="0" smtClean="0"/>
              <a:t>Marketing Strategy </a:t>
            </a:r>
            <a:r>
              <a:rPr lang="en-US" sz="2400" dirty="0" smtClean="0"/>
              <a:t>– A plan to combine the right combination of the 4 elements of the marketing mix for a product or service to achieve a particular marketing objective(s)</a:t>
            </a:r>
          </a:p>
          <a:p>
            <a:pPr marL="0" indent="0">
              <a:buNone/>
            </a:pPr>
            <a:endParaRPr lang="en-US" sz="2400" b="1" dirty="0"/>
          </a:p>
        </p:txBody>
      </p:sp>
      <p:graphicFrame>
        <p:nvGraphicFramePr>
          <p:cNvPr id="6" name="Table 5"/>
          <p:cNvGraphicFramePr>
            <a:graphicFrameLocks noGrp="1"/>
          </p:cNvGraphicFramePr>
          <p:nvPr>
            <p:extLst>
              <p:ext uri="{D42A27DB-BD31-4B8C-83A1-F6EECF244321}">
                <p14:modId xmlns:p14="http://schemas.microsoft.com/office/powerpoint/2010/main" val="4184828422"/>
              </p:ext>
            </p:extLst>
          </p:nvPr>
        </p:nvGraphicFramePr>
        <p:xfrm>
          <a:off x="6858000" y="1726931"/>
          <a:ext cx="1981200" cy="4835483"/>
        </p:xfrm>
        <a:graphic>
          <a:graphicData uri="http://schemas.openxmlformats.org/drawingml/2006/table">
            <a:tbl>
              <a:tblPr firstRow="1" firstCol="1" lastRow="1" lastCol="1" bandRow="1" bandCol="1">
                <a:tableStyleId>{2D5ABB26-0587-4C30-8999-92F81FD0307C}</a:tableStyleId>
              </a:tblPr>
              <a:tblGrid>
                <a:gridCol w="1981200"/>
              </a:tblGrid>
              <a:tr h="389975">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36294">
                <a:tc>
                  <a:txBody>
                    <a:bodyPr/>
                    <a:lstStyle/>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All companies focus on 1 of the 4 strategies.</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What happens when your company reaches monopoly levels.</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What laws are there that restrict what you can say in an Ad.</a:t>
                      </a:r>
                    </a:p>
                    <a:p>
                      <a:pPr marL="177800" indent="-177800" algn="l">
                        <a:spcAft>
                          <a:spcPts val="600"/>
                        </a:spcAft>
                        <a:buFontTx/>
                        <a:buBlip>
                          <a:blip r:embed="rId3"/>
                        </a:buBlip>
                      </a:pPr>
                      <a:r>
                        <a:rPr lang="en-GB" sz="1430" baseline="0" dirty="0" smtClean="0">
                          <a:solidFill>
                            <a:schemeClr val="tx1"/>
                          </a:solidFill>
                          <a:effectLst/>
                          <a:latin typeface="Arial" pitchFamily="34" charset="0"/>
                          <a:ea typeface="Times New Roman"/>
                          <a:cs typeface="Arial" pitchFamily="34" charset="0"/>
                        </a:rPr>
                        <a:t>When companies change marketing strategy due to circumstances (VW).</a:t>
                      </a:r>
                    </a:p>
                    <a:p>
                      <a:pPr marL="177800" indent="-177800" algn="l">
                        <a:spcAft>
                          <a:spcPts val="600"/>
                        </a:spcAft>
                        <a:buFontTx/>
                        <a:buBlip>
                          <a:blip r:embed="rId3"/>
                        </a:buBlip>
                      </a:pPr>
                      <a:r>
                        <a:rPr lang="en-GB" sz="1430" baseline="0" dirty="0" smtClean="0">
                          <a:solidFill>
                            <a:srgbClr val="FF0000"/>
                          </a:solidFill>
                          <a:effectLst/>
                          <a:latin typeface="Arial" pitchFamily="34" charset="0"/>
                          <a:ea typeface="Times New Roman"/>
                          <a:cs typeface="Arial" pitchFamily="34" charset="0"/>
                        </a:rPr>
                        <a:t>When companies are so large they no longer need one.</a:t>
                      </a:r>
                      <a:endParaRPr lang="en-GB" sz="14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34200" y="1752600"/>
            <a:ext cx="175260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3.4.1 – Marketing Strategy</a:t>
            </a:r>
            <a:endParaRPr lang="en-GB" sz="3600" b="1" dirty="0" smtClean="0"/>
          </a:p>
        </p:txBody>
      </p:sp>
      <p:sp>
        <p:nvSpPr>
          <p:cNvPr id="8" name="Rectangle 7"/>
          <p:cNvSpPr/>
          <p:nvPr/>
        </p:nvSpPr>
        <p:spPr>
          <a:xfrm>
            <a:off x="304800" y="1143000"/>
            <a:ext cx="6705600" cy="5632311"/>
          </a:xfrm>
          <a:prstGeom prst="rect">
            <a:avLst/>
          </a:prstGeom>
        </p:spPr>
        <p:txBody>
          <a:bodyPr wrap="square">
            <a:spAutoFit/>
          </a:bodyPr>
          <a:lstStyle/>
          <a:p>
            <a:pPr marL="269875" indent="-269875">
              <a:spcAft>
                <a:spcPts val="600"/>
              </a:spcAft>
              <a:buClr>
                <a:srgbClr val="00B050"/>
              </a:buClr>
              <a:buFont typeface="Wingdings 3" pitchFamily="18" charset="2"/>
              <a:buChar char=""/>
            </a:pPr>
            <a:r>
              <a:rPr lang="en-GB" sz="1600" dirty="0" smtClean="0"/>
              <a:t>A </a:t>
            </a:r>
            <a:r>
              <a:rPr lang="en-GB" sz="1600" b="1" dirty="0" smtClean="0">
                <a:solidFill>
                  <a:srgbClr val="FF0000"/>
                </a:solidFill>
              </a:rPr>
              <a:t>Marketing Strategy</a:t>
            </a:r>
            <a:r>
              <a:rPr lang="en-GB" sz="1600" dirty="0" smtClean="0">
                <a:solidFill>
                  <a:srgbClr val="FF0000"/>
                </a:solidFill>
              </a:rPr>
              <a:t> </a:t>
            </a:r>
            <a:r>
              <a:rPr lang="en-GB" sz="1600" dirty="0" smtClean="0"/>
              <a:t>is a plan to combine the right combination of the four elements of the marketing mix for a product to achieve a particular marketing objective(s).</a:t>
            </a:r>
          </a:p>
          <a:p>
            <a:pPr marL="269875" indent="-269875">
              <a:spcAft>
                <a:spcPts val="600"/>
              </a:spcAft>
              <a:buClr>
                <a:srgbClr val="00B050"/>
              </a:buClr>
              <a:buFont typeface="Wingdings 3" pitchFamily="18" charset="2"/>
              <a:buChar char=""/>
            </a:pPr>
            <a:r>
              <a:rPr lang="en-GB" sz="1600" dirty="0" smtClean="0"/>
              <a:t>The marketing strategy developed by a business will differ depending on the size of the market and the number and size of competitors. It will need to identify the marketing objectives of the business, the target market and the finance available (this is called the marketing budget).</a:t>
            </a:r>
          </a:p>
          <a:p>
            <a:pPr marL="269875" indent="-269875">
              <a:spcAft>
                <a:spcPts val="600"/>
              </a:spcAft>
              <a:buClr>
                <a:srgbClr val="00B050"/>
              </a:buClr>
              <a:buFont typeface="Wingdings 3" pitchFamily="18" charset="2"/>
              <a:buChar char=""/>
            </a:pPr>
            <a:r>
              <a:rPr lang="en-GB" sz="1600" dirty="0" smtClean="0"/>
              <a:t>The marketing objectives could include:</a:t>
            </a:r>
          </a:p>
          <a:p>
            <a:pPr marL="515938" indent="-214313">
              <a:spcAft>
                <a:spcPts val="600"/>
              </a:spcAft>
              <a:buClr>
                <a:srgbClr val="00B050"/>
              </a:buClr>
              <a:buFont typeface="Arial" panose="020B0604020202020204" pitchFamily="34" charset="0"/>
              <a:buChar char="•"/>
            </a:pPr>
            <a:r>
              <a:rPr lang="en-GB" sz="1600" dirty="0" smtClean="0"/>
              <a:t>Increasing sales of an existing product / service by selling to new markets or selling more to the existing market.</a:t>
            </a:r>
          </a:p>
          <a:p>
            <a:pPr marL="515938" indent="-214313">
              <a:spcAft>
                <a:spcPts val="600"/>
              </a:spcAft>
              <a:buClr>
                <a:srgbClr val="00B050"/>
              </a:buClr>
              <a:buFont typeface="Arial" panose="020B0604020202020204" pitchFamily="34" charset="0"/>
              <a:buChar char="•"/>
            </a:pPr>
            <a:r>
              <a:rPr lang="en-GB" sz="1600" dirty="0" smtClean="0"/>
              <a:t>Increasing sales of a new product by improving an existing product (extension strategy – see 3.1) or a totally new innovative product.</a:t>
            </a:r>
          </a:p>
          <a:p>
            <a:pPr marL="515938" indent="-214313">
              <a:spcAft>
                <a:spcPts val="600"/>
              </a:spcAft>
              <a:buClr>
                <a:srgbClr val="00B050"/>
              </a:buClr>
              <a:buFont typeface="Arial" panose="020B0604020202020204" pitchFamily="34" charset="0"/>
              <a:buChar char="•"/>
            </a:pPr>
            <a:r>
              <a:rPr lang="en-GB" sz="1600" dirty="0" smtClean="0"/>
              <a:t>Increasing market share which will include increasing sales but also taking market share away from competitors.</a:t>
            </a:r>
          </a:p>
          <a:p>
            <a:pPr marL="515938" indent="-214313">
              <a:spcAft>
                <a:spcPts val="600"/>
              </a:spcAft>
              <a:buClr>
                <a:srgbClr val="00B050"/>
              </a:buClr>
              <a:buFont typeface="Arial" panose="020B0604020202020204" pitchFamily="34" charset="0"/>
              <a:buChar char="•"/>
            </a:pPr>
            <a:r>
              <a:rPr lang="en-GB" sz="1600" dirty="0" smtClean="0"/>
              <a:t>Maintaining market share if competition is increasing</a:t>
            </a:r>
          </a:p>
          <a:p>
            <a:pPr marL="515938" indent="-214313">
              <a:spcAft>
                <a:spcPts val="600"/>
              </a:spcAft>
              <a:buClr>
                <a:srgbClr val="00B050"/>
              </a:buClr>
              <a:buFont typeface="Arial" panose="020B0604020202020204" pitchFamily="34" charset="0"/>
              <a:buChar char="•"/>
            </a:pPr>
            <a:r>
              <a:rPr lang="en-GB" sz="1600" dirty="0" smtClean="0"/>
              <a:t>Increasing sales in a niche market.</a:t>
            </a:r>
          </a:p>
          <a:p>
            <a:pPr marL="269875" indent="-269875">
              <a:spcAft>
                <a:spcPts val="600"/>
              </a:spcAft>
              <a:buClr>
                <a:srgbClr val="00B050"/>
              </a:buClr>
              <a:buFont typeface="Wingdings 3" pitchFamily="18" charset="2"/>
              <a:buChar char=""/>
            </a:pPr>
            <a:r>
              <a:rPr lang="en-GB" sz="1600" dirty="0" smtClean="0"/>
              <a:t>The different elements of the marketing mix are important in influencing consumer decisions when developing a marketing strategy aimed at a specific target market.</a:t>
            </a:r>
          </a:p>
        </p:txBody>
      </p:sp>
      <p:sp>
        <p:nvSpPr>
          <p:cNvPr id="10" name="Round Same Side Corner Rectangle 9">
            <a:hlinkClick r:id="rId3" action="ppaction://hlinksldjump"/>
          </p:cNvPr>
          <p:cNvSpPr/>
          <p:nvPr/>
        </p:nvSpPr>
        <p:spPr>
          <a:xfrm>
            <a:off x="5638800" y="685800"/>
            <a:ext cx="6096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Page 198</a:t>
            </a:r>
            <a:endParaRPr lang="en-GB" sz="1000" b="1" dirty="0">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184828422"/>
              </p:ext>
            </p:extLst>
          </p:nvPr>
        </p:nvGraphicFramePr>
        <p:xfrm>
          <a:off x="7086600" y="1143001"/>
          <a:ext cx="1752600" cy="5363345"/>
        </p:xfrm>
        <a:graphic>
          <a:graphicData uri="http://schemas.openxmlformats.org/drawingml/2006/table">
            <a:tbl>
              <a:tblPr firstRow="1" firstCol="1" lastRow="1" lastCol="1" bandRow="1" bandCol="1">
                <a:tableStyleId>{2D5ABB26-0587-4C30-8999-92F81FD0307C}</a:tableStyleId>
              </a:tblPr>
              <a:tblGrid>
                <a:gridCol w="1752600"/>
              </a:tblGrid>
              <a:tr h="380999">
                <a:tc>
                  <a:txBody>
                    <a:bodyPr/>
                    <a:lstStyle/>
                    <a:p>
                      <a:pPr>
                        <a:spcAft>
                          <a:spcPts val="0"/>
                        </a:spcAft>
                      </a:pPr>
                      <a:endParaRPr lang="en-GB" sz="14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2346">
                <a:tc>
                  <a:txBody>
                    <a:bodyPr/>
                    <a:lstStyle/>
                    <a:p>
                      <a:pPr marL="177800" indent="-177800" algn="l">
                        <a:spcAft>
                          <a:spcPts val="600"/>
                        </a:spcAft>
                        <a:buFontTx/>
                        <a:buBlip>
                          <a:blip r:embed="rId4"/>
                        </a:buBlip>
                      </a:pPr>
                      <a:r>
                        <a:rPr lang="en-GB" sz="1430" baseline="0" dirty="0" smtClean="0">
                          <a:solidFill>
                            <a:srgbClr val="FF0000"/>
                          </a:solidFill>
                          <a:effectLst/>
                          <a:latin typeface="Arial" pitchFamily="34" charset="0"/>
                          <a:ea typeface="Times New Roman"/>
                          <a:cs typeface="Arial" pitchFamily="34" charset="0"/>
                        </a:rPr>
                        <a:t>All companies focus on 1 of the 4 strategies.</a:t>
                      </a:r>
                    </a:p>
                    <a:p>
                      <a:pPr marL="177800" indent="-177800" algn="l">
                        <a:spcAft>
                          <a:spcPts val="600"/>
                        </a:spcAft>
                        <a:buFontTx/>
                        <a:buBlip>
                          <a:blip r:embed="rId4"/>
                        </a:buBlip>
                      </a:pPr>
                      <a:r>
                        <a:rPr lang="en-GB" sz="1430" baseline="0" dirty="0" smtClean="0">
                          <a:solidFill>
                            <a:schemeClr val="tx1"/>
                          </a:solidFill>
                          <a:effectLst/>
                          <a:latin typeface="Arial" pitchFamily="34" charset="0"/>
                          <a:ea typeface="Times New Roman"/>
                          <a:cs typeface="Arial" pitchFamily="34" charset="0"/>
                        </a:rPr>
                        <a:t>What happens when your company reaches monopoly levels.</a:t>
                      </a:r>
                    </a:p>
                    <a:p>
                      <a:pPr marL="177800" indent="-177800" algn="l">
                        <a:spcAft>
                          <a:spcPts val="600"/>
                        </a:spcAft>
                        <a:buFontTx/>
                        <a:buBlip>
                          <a:blip r:embed="rId4"/>
                        </a:buBlip>
                      </a:pPr>
                      <a:r>
                        <a:rPr lang="en-GB" sz="1430" baseline="0" dirty="0" smtClean="0">
                          <a:solidFill>
                            <a:srgbClr val="FF0000"/>
                          </a:solidFill>
                          <a:effectLst/>
                          <a:latin typeface="Arial" pitchFamily="34" charset="0"/>
                          <a:ea typeface="Times New Roman"/>
                          <a:cs typeface="Arial" pitchFamily="34" charset="0"/>
                        </a:rPr>
                        <a:t>What laws are there that restrict what you can say in an Ad.</a:t>
                      </a:r>
                    </a:p>
                    <a:p>
                      <a:pPr marL="177800" indent="-177800" algn="l">
                        <a:spcAft>
                          <a:spcPts val="600"/>
                        </a:spcAft>
                        <a:buFontTx/>
                        <a:buBlip>
                          <a:blip r:embed="rId4"/>
                        </a:buBlip>
                      </a:pPr>
                      <a:r>
                        <a:rPr lang="en-GB" sz="1430" baseline="0" dirty="0" smtClean="0">
                          <a:solidFill>
                            <a:schemeClr val="tx1"/>
                          </a:solidFill>
                          <a:effectLst/>
                          <a:latin typeface="Arial" pitchFamily="34" charset="0"/>
                          <a:ea typeface="Times New Roman"/>
                          <a:cs typeface="Arial" pitchFamily="34" charset="0"/>
                        </a:rPr>
                        <a:t>When companies change marketing strategy due to circumstances (VW).</a:t>
                      </a:r>
                    </a:p>
                    <a:p>
                      <a:pPr marL="177800" indent="-177800" algn="l">
                        <a:spcAft>
                          <a:spcPts val="600"/>
                        </a:spcAft>
                        <a:buFontTx/>
                        <a:buBlip>
                          <a:blip r:embed="rId4"/>
                        </a:buBlip>
                      </a:pPr>
                      <a:r>
                        <a:rPr lang="en-GB" sz="1430" baseline="0" dirty="0" smtClean="0">
                          <a:solidFill>
                            <a:srgbClr val="FF0000"/>
                          </a:solidFill>
                          <a:effectLst/>
                          <a:latin typeface="Arial" pitchFamily="34" charset="0"/>
                          <a:ea typeface="Times New Roman"/>
                          <a:cs typeface="Arial" pitchFamily="34" charset="0"/>
                        </a:rPr>
                        <a:t>When companies are so large they no longer need one.</a:t>
                      </a:r>
                      <a:endParaRPr lang="en-GB" sz="14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62800" y="1190625"/>
            <a:ext cx="1524000" cy="289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3.4.1 – Marketing Strategy</a:t>
            </a:r>
            <a:endParaRPr lang="en-GB" sz="3600" b="1" dirty="0" smtClean="0"/>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198</a:t>
            </a:r>
            <a:endParaRPr lang="en-GB" sz="1200" b="1" dirty="0">
              <a:latin typeface="Arial" panose="020B0604020202020204" pitchFamily="34" charset="0"/>
              <a:cs typeface="Arial" panose="020B0604020202020204" pitchFamily="34" charset="0"/>
            </a:endParaRPr>
          </a:p>
        </p:txBody>
      </p:sp>
      <p:sp>
        <p:nvSpPr>
          <p:cNvPr id="7" name="TextBox 6"/>
          <p:cNvSpPr txBox="1"/>
          <p:nvPr/>
        </p:nvSpPr>
        <p:spPr>
          <a:xfrm>
            <a:off x="381000" y="2819400"/>
            <a:ext cx="1219200" cy="584775"/>
          </a:xfrm>
          <a:prstGeom prst="rect">
            <a:avLst/>
          </a:prstGeom>
          <a:solidFill>
            <a:schemeClr val="accent2">
              <a:lumMod val="60000"/>
              <a:lumOff val="40000"/>
            </a:schemeClr>
          </a:solidFill>
          <a:ln w="28575">
            <a:solidFill>
              <a:schemeClr val="tx1"/>
            </a:solidFill>
          </a:ln>
          <a:effectLst>
            <a:outerShdw blurRad="152400" dist="38100" dir="2700000" sx="102000" sy="102000" algn="tl" rotWithShape="0">
              <a:prstClr val="black">
                <a:alpha val="40000"/>
              </a:prstClr>
            </a:outerShdw>
          </a:effectLst>
        </p:spPr>
        <p:txBody>
          <a:bodyPr wrap="square" lIns="45720" rIns="45720" rtlCol="0">
            <a:spAutoFit/>
          </a:bodyPr>
          <a:lstStyle/>
          <a:p>
            <a:pPr algn="ctr"/>
            <a:r>
              <a:rPr lang="en-US" sz="1600" b="1" dirty="0" smtClean="0"/>
              <a:t>TARGET MARKET</a:t>
            </a:r>
            <a:endParaRPr lang="en-US" sz="1600" b="1" dirty="0"/>
          </a:p>
        </p:txBody>
      </p:sp>
      <p:sp>
        <p:nvSpPr>
          <p:cNvPr id="9" name="TextBox 8"/>
          <p:cNvSpPr txBox="1"/>
          <p:nvPr/>
        </p:nvSpPr>
        <p:spPr>
          <a:xfrm>
            <a:off x="7010400" y="2971800"/>
            <a:ext cx="1676400" cy="584775"/>
          </a:xfrm>
          <a:prstGeom prst="rect">
            <a:avLst/>
          </a:prstGeom>
          <a:solidFill>
            <a:schemeClr val="accent2">
              <a:lumMod val="60000"/>
              <a:lumOff val="40000"/>
            </a:schemeClr>
          </a:solidFill>
          <a:ln w="28575">
            <a:solidFill>
              <a:schemeClr val="tx1"/>
            </a:solidFill>
          </a:ln>
          <a:effectLst>
            <a:outerShdw blurRad="152400" dist="38100" dir="2700000" sx="102000" sy="102000" algn="tl" rotWithShape="0">
              <a:prstClr val="black">
                <a:alpha val="40000"/>
              </a:prstClr>
            </a:outerShdw>
          </a:effectLst>
        </p:spPr>
        <p:txBody>
          <a:bodyPr wrap="square" lIns="45720" rIns="45720" rtlCol="0">
            <a:spAutoFit/>
          </a:bodyPr>
          <a:lstStyle/>
          <a:p>
            <a:pPr algn="ctr"/>
            <a:r>
              <a:rPr lang="en-US" sz="1600" b="1" dirty="0" smtClean="0"/>
              <a:t>MARKETING STRATEGY</a:t>
            </a:r>
            <a:endParaRPr lang="en-US" sz="1600" b="1" dirty="0"/>
          </a:p>
        </p:txBody>
      </p:sp>
      <p:sp>
        <p:nvSpPr>
          <p:cNvPr id="13" name="TextBox 12"/>
          <p:cNvSpPr txBox="1"/>
          <p:nvPr/>
        </p:nvSpPr>
        <p:spPr>
          <a:xfrm>
            <a:off x="1447800" y="1208782"/>
            <a:ext cx="5867400" cy="1077218"/>
          </a:xfrm>
          <a:prstGeom prst="rect">
            <a:avLst/>
          </a:prstGeom>
          <a:solidFill>
            <a:schemeClr val="tx2">
              <a:lumMod val="40000"/>
              <a:lumOff val="60000"/>
            </a:schemeClr>
          </a:solidFill>
          <a:ln w="28575">
            <a:solidFill>
              <a:schemeClr val="tx1"/>
            </a:solidFill>
          </a:ln>
          <a:effectLst>
            <a:outerShdw blurRad="152400" dist="38100" dir="2700000" sx="102000" sy="102000" algn="tl" rotWithShape="0">
              <a:prstClr val="black">
                <a:alpha val="40000"/>
              </a:prstClr>
            </a:outerShdw>
          </a:effectLst>
        </p:spPr>
        <p:txBody>
          <a:bodyPr wrap="square" lIns="45720" rIns="45720" rtlCol="0">
            <a:spAutoFit/>
          </a:bodyPr>
          <a:lstStyle/>
          <a:p>
            <a:r>
              <a:rPr lang="en-US" sz="1600" b="1" dirty="0" smtClean="0"/>
              <a:t>Product</a:t>
            </a:r>
          </a:p>
          <a:p>
            <a:r>
              <a:rPr lang="en-US" sz="1600" dirty="0" smtClean="0"/>
              <a:t>Is the product new and innovative or an existing product? </a:t>
            </a:r>
            <a:br>
              <a:rPr lang="en-US" sz="1600" dirty="0" smtClean="0"/>
            </a:br>
            <a:r>
              <a:rPr lang="en-US" sz="1600" dirty="0" smtClean="0"/>
              <a:t>What type of product does the target market like? </a:t>
            </a:r>
            <a:br>
              <a:rPr lang="en-US" sz="1600" dirty="0" smtClean="0"/>
            </a:br>
            <a:r>
              <a:rPr lang="en-US" sz="1600" dirty="0" smtClean="0"/>
              <a:t>Does the product need to be changed to meet consumer sales?</a:t>
            </a:r>
            <a:endParaRPr lang="en-US" sz="1600" dirty="0"/>
          </a:p>
        </p:txBody>
      </p:sp>
      <p:sp>
        <p:nvSpPr>
          <p:cNvPr id="14" name="TextBox 13"/>
          <p:cNvSpPr txBox="1"/>
          <p:nvPr/>
        </p:nvSpPr>
        <p:spPr>
          <a:xfrm>
            <a:off x="2514600" y="2461736"/>
            <a:ext cx="3733800" cy="1077218"/>
          </a:xfrm>
          <a:prstGeom prst="rect">
            <a:avLst/>
          </a:prstGeom>
          <a:solidFill>
            <a:schemeClr val="tx2">
              <a:lumMod val="40000"/>
              <a:lumOff val="60000"/>
            </a:schemeClr>
          </a:solidFill>
          <a:ln w="28575">
            <a:solidFill>
              <a:schemeClr val="tx1"/>
            </a:solidFill>
          </a:ln>
          <a:effectLst>
            <a:outerShdw blurRad="152400" dist="38100" dir="2700000" sx="102000" sy="102000" algn="tl" rotWithShape="0">
              <a:prstClr val="black">
                <a:alpha val="40000"/>
              </a:prstClr>
            </a:outerShdw>
          </a:effectLst>
        </p:spPr>
        <p:txBody>
          <a:bodyPr wrap="square" lIns="45720" rIns="45720" rtlCol="0">
            <a:spAutoFit/>
          </a:bodyPr>
          <a:lstStyle/>
          <a:p>
            <a:r>
              <a:rPr lang="en-US" sz="1600" b="1" dirty="0" smtClean="0"/>
              <a:t>Price</a:t>
            </a:r>
          </a:p>
          <a:p>
            <a:r>
              <a:rPr lang="en-US" sz="1600" dirty="0" smtClean="0"/>
              <a:t>What price will the target market customers be willing to pay?</a:t>
            </a:r>
          </a:p>
          <a:p>
            <a:r>
              <a:rPr lang="en-US" sz="1600" dirty="0" smtClean="0"/>
              <a:t>What price do competitors charge?</a:t>
            </a:r>
            <a:endParaRPr lang="en-US" sz="1600" dirty="0"/>
          </a:p>
        </p:txBody>
      </p:sp>
      <p:sp>
        <p:nvSpPr>
          <p:cNvPr id="15" name="TextBox 14"/>
          <p:cNvSpPr txBox="1"/>
          <p:nvPr/>
        </p:nvSpPr>
        <p:spPr>
          <a:xfrm>
            <a:off x="1752600" y="3781961"/>
            <a:ext cx="5257800" cy="1323439"/>
          </a:xfrm>
          <a:prstGeom prst="rect">
            <a:avLst/>
          </a:prstGeom>
          <a:solidFill>
            <a:schemeClr val="tx2">
              <a:lumMod val="40000"/>
              <a:lumOff val="60000"/>
            </a:schemeClr>
          </a:solidFill>
          <a:ln w="28575">
            <a:solidFill>
              <a:schemeClr val="tx1"/>
            </a:solidFill>
          </a:ln>
          <a:effectLst>
            <a:outerShdw blurRad="152400" dist="38100" dir="2700000" sx="102000" sy="102000" algn="tl" rotWithShape="0">
              <a:prstClr val="black">
                <a:alpha val="40000"/>
              </a:prstClr>
            </a:outerShdw>
          </a:effectLst>
        </p:spPr>
        <p:txBody>
          <a:bodyPr wrap="square" lIns="45720" rIns="45720" rtlCol="0">
            <a:spAutoFit/>
          </a:bodyPr>
          <a:lstStyle/>
          <a:p>
            <a:r>
              <a:rPr lang="en-US" sz="1600" b="1" dirty="0" smtClean="0"/>
              <a:t>Place</a:t>
            </a:r>
          </a:p>
          <a:p>
            <a:r>
              <a:rPr lang="en-US" sz="1600" dirty="0" smtClean="0"/>
              <a:t>Where does the target market buy their products?</a:t>
            </a:r>
          </a:p>
          <a:p>
            <a:r>
              <a:rPr lang="en-US" sz="1600" dirty="0" smtClean="0"/>
              <a:t>Where should the products be sold?</a:t>
            </a:r>
          </a:p>
          <a:p>
            <a:r>
              <a:rPr lang="en-US" sz="1600" dirty="0" smtClean="0"/>
              <a:t>What channels of distribution should it use?</a:t>
            </a:r>
          </a:p>
          <a:p>
            <a:r>
              <a:rPr lang="en-US" sz="1600" dirty="0" smtClean="0"/>
              <a:t>What channels if distribution do competitors use?</a:t>
            </a:r>
            <a:endParaRPr lang="en-US" sz="1600" dirty="0"/>
          </a:p>
        </p:txBody>
      </p:sp>
      <p:sp>
        <p:nvSpPr>
          <p:cNvPr id="16" name="TextBox 15"/>
          <p:cNvSpPr txBox="1"/>
          <p:nvPr/>
        </p:nvSpPr>
        <p:spPr>
          <a:xfrm>
            <a:off x="1148862" y="5399782"/>
            <a:ext cx="6623538" cy="1077218"/>
          </a:xfrm>
          <a:prstGeom prst="rect">
            <a:avLst/>
          </a:prstGeom>
          <a:solidFill>
            <a:schemeClr val="tx2">
              <a:lumMod val="40000"/>
              <a:lumOff val="60000"/>
            </a:schemeClr>
          </a:solidFill>
          <a:ln w="28575">
            <a:solidFill>
              <a:schemeClr val="tx1"/>
            </a:solidFill>
          </a:ln>
          <a:effectLst>
            <a:outerShdw blurRad="152400" dist="38100" dir="2700000" sx="102000" sy="102000" algn="tl" rotWithShape="0">
              <a:prstClr val="black">
                <a:alpha val="40000"/>
              </a:prstClr>
            </a:outerShdw>
          </a:effectLst>
        </p:spPr>
        <p:txBody>
          <a:bodyPr wrap="square" lIns="45720" rIns="45720" rtlCol="0">
            <a:spAutoFit/>
          </a:bodyPr>
          <a:lstStyle/>
          <a:p>
            <a:r>
              <a:rPr lang="en-US" sz="1600" b="1" dirty="0" smtClean="0"/>
              <a:t>Promotion</a:t>
            </a:r>
          </a:p>
          <a:p>
            <a:r>
              <a:rPr lang="en-US" sz="1600" dirty="0" smtClean="0"/>
              <a:t>What methods of promotion should be used to attract the target market?</a:t>
            </a:r>
          </a:p>
          <a:p>
            <a:r>
              <a:rPr lang="en-US" sz="1600" dirty="0" smtClean="0"/>
              <a:t>What methods do competitors use?</a:t>
            </a:r>
          </a:p>
          <a:p>
            <a:r>
              <a:rPr lang="en-US" sz="1600" dirty="0" smtClean="0"/>
              <a:t>What budget is available for promotion?</a:t>
            </a:r>
            <a:endParaRPr lang="en-US" sz="1600" dirty="0"/>
          </a:p>
        </p:txBody>
      </p:sp>
      <p:cxnSp>
        <p:nvCxnSpPr>
          <p:cNvPr id="18" name="Straight Arrow Connector 17"/>
          <p:cNvCxnSpPr>
            <a:stCxn id="7" idx="0"/>
            <a:endCxn id="13" idx="1"/>
          </p:cNvCxnSpPr>
          <p:nvPr/>
        </p:nvCxnSpPr>
        <p:spPr>
          <a:xfrm rot="5400000" flipH="1" flipV="1">
            <a:off x="683196" y="2054796"/>
            <a:ext cx="1072009" cy="457200"/>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 idx="3"/>
            <a:endCxn id="14" idx="1"/>
          </p:cNvCxnSpPr>
          <p:nvPr/>
        </p:nvCxnSpPr>
        <p:spPr>
          <a:xfrm flipV="1">
            <a:off x="1600200" y="3000345"/>
            <a:ext cx="914400" cy="111443"/>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7" idx="2"/>
            <a:endCxn id="15" idx="1"/>
          </p:cNvCxnSpPr>
          <p:nvPr/>
        </p:nvCxnSpPr>
        <p:spPr>
          <a:xfrm rot="16200000" flipH="1">
            <a:off x="851847" y="3542928"/>
            <a:ext cx="1039506" cy="762000"/>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7" idx="2"/>
          </p:cNvCxnSpPr>
          <p:nvPr/>
        </p:nvCxnSpPr>
        <p:spPr>
          <a:xfrm rot="16200000" flipH="1">
            <a:off x="63787" y="4330988"/>
            <a:ext cx="2006027" cy="152400"/>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3" idx="3"/>
            <a:endCxn id="9" idx="0"/>
          </p:cNvCxnSpPr>
          <p:nvPr/>
        </p:nvCxnSpPr>
        <p:spPr>
          <a:xfrm>
            <a:off x="7315200" y="1747391"/>
            <a:ext cx="533400" cy="1224409"/>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4" idx="3"/>
            <a:endCxn id="9" idx="1"/>
          </p:cNvCxnSpPr>
          <p:nvPr/>
        </p:nvCxnSpPr>
        <p:spPr>
          <a:xfrm>
            <a:off x="6248400" y="3000345"/>
            <a:ext cx="762000" cy="263843"/>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5" idx="3"/>
            <a:endCxn id="9" idx="2"/>
          </p:cNvCxnSpPr>
          <p:nvPr/>
        </p:nvCxnSpPr>
        <p:spPr>
          <a:xfrm flipV="1">
            <a:off x="7010400" y="3556575"/>
            <a:ext cx="838200" cy="887106"/>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endCxn id="9" idx="2"/>
          </p:cNvCxnSpPr>
          <p:nvPr/>
        </p:nvCxnSpPr>
        <p:spPr>
          <a:xfrm rot="5400000" flipH="1" flipV="1">
            <a:off x="6883688" y="4445288"/>
            <a:ext cx="1853625" cy="76200"/>
          </a:xfrm>
          <a:prstGeom prst="straightConnector1">
            <a:avLst/>
          </a:prstGeom>
          <a:ln w="50800">
            <a:solidFill>
              <a:srgbClr val="FF0000"/>
            </a:solidFill>
            <a:tailEnd type="triangle"/>
          </a:ln>
          <a:effectLst>
            <a:outerShdw blurRad="152400" dist="38100" dir="2700000" sx="102000" sy="102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3.4.1 – Marketing Strategy</a:t>
            </a:r>
            <a:endParaRPr lang="en-GB" sz="3600" b="1" dirty="0" smtClean="0"/>
          </a:p>
        </p:txBody>
      </p:sp>
      <p:sp>
        <p:nvSpPr>
          <p:cNvPr id="8" name="Rectangle 7"/>
          <p:cNvSpPr/>
          <p:nvPr/>
        </p:nvSpPr>
        <p:spPr>
          <a:xfrm>
            <a:off x="304800" y="1143000"/>
            <a:ext cx="6705600" cy="3801041"/>
          </a:xfrm>
          <a:prstGeom prst="rect">
            <a:avLst/>
          </a:prstGeom>
        </p:spPr>
        <p:txBody>
          <a:bodyPr wrap="square">
            <a:spAutoFit/>
          </a:bodyPr>
          <a:lstStyle/>
          <a:p>
            <a:pPr marL="269875" indent="-269875">
              <a:spcAft>
                <a:spcPts val="600"/>
              </a:spcAft>
              <a:buClr>
                <a:srgbClr val="00B050"/>
              </a:buClr>
              <a:buFont typeface="Wingdings 3" pitchFamily="18" charset="2"/>
              <a:buChar char=""/>
            </a:pPr>
            <a:r>
              <a:rPr lang="en-GB" sz="2100" dirty="0" smtClean="0"/>
              <a:t>If the marketing strategy does not combine the 4 elements of the marketing mix correctly then the marketing objectives will not be achieved. For example:</a:t>
            </a:r>
          </a:p>
          <a:p>
            <a:pPr marL="515938" indent="-211138">
              <a:spcAft>
                <a:spcPts val="600"/>
              </a:spcAft>
              <a:buClr>
                <a:srgbClr val="00B050"/>
              </a:buClr>
              <a:buFont typeface="Arial" pitchFamily="34" charset="0"/>
              <a:buChar char="•"/>
            </a:pPr>
            <a:r>
              <a:rPr lang="en-GB" sz="2100" dirty="0" smtClean="0"/>
              <a:t>A product meets customer needs and is priced at a suitable price which the target market is prepared to pay but will not actually buy the product if they do not know about it – that is, if the promotional methods are not suitable.</a:t>
            </a:r>
          </a:p>
          <a:p>
            <a:pPr marL="515938" indent="-211138">
              <a:spcAft>
                <a:spcPts val="600"/>
              </a:spcAft>
              <a:buClr>
                <a:srgbClr val="00B050"/>
              </a:buClr>
              <a:buFont typeface="Arial" pitchFamily="34" charset="0"/>
              <a:buChar char="•"/>
            </a:pPr>
            <a:r>
              <a:rPr lang="en-GB" sz="2100" dirty="0" smtClean="0"/>
              <a:t>A product which does not meet the needs of the target market will not sell at any price.</a:t>
            </a: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198</a:t>
            </a:r>
            <a:endParaRPr lang="en-GB" sz="1200" b="1" dirty="0">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184828422"/>
              </p:ext>
            </p:extLst>
          </p:nvPr>
        </p:nvGraphicFramePr>
        <p:xfrm>
          <a:off x="7086600" y="1143001"/>
          <a:ext cx="1752600" cy="5480303"/>
        </p:xfrm>
        <a:graphic>
          <a:graphicData uri="http://schemas.openxmlformats.org/drawingml/2006/table">
            <a:tbl>
              <a:tblPr firstRow="1" firstCol="1" lastRow="1" lastCol="1" bandRow="1" bandCol="1">
                <a:tableStyleId>{2D5ABB26-0587-4C30-8999-92F81FD0307C}</a:tableStyleId>
              </a:tblPr>
              <a:tblGrid>
                <a:gridCol w="1752600"/>
              </a:tblGrid>
              <a:tr h="380999">
                <a:tc>
                  <a:txBody>
                    <a:bodyPr/>
                    <a:lstStyle/>
                    <a:p>
                      <a:pPr>
                        <a:spcAft>
                          <a:spcPts val="0"/>
                        </a:spcAft>
                      </a:pPr>
                      <a:endParaRPr lang="en-GB" sz="143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2346">
                <a:tc>
                  <a:txBody>
                    <a:bodyPr/>
                    <a:lstStyle/>
                    <a:p>
                      <a:pPr marL="177800" indent="-177800" algn="l">
                        <a:spcAft>
                          <a:spcPts val="600"/>
                        </a:spcAft>
                        <a:buFontTx/>
                        <a:buBlip>
                          <a:blip r:embed="rId4"/>
                        </a:buBlip>
                      </a:pPr>
                      <a:r>
                        <a:rPr lang="en-GB" sz="1430" baseline="0" dirty="0" smtClean="0">
                          <a:solidFill>
                            <a:srgbClr val="FF0000"/>
                          </a:solidFill>
                          <a:effectLst/>
                          <a:latin typeface="Arial" pitchFamily="34" charset="0"/>
                          <a:ea typeface="Times New Roman"/>
                          <a:cs typeface="Arial" pitchFamily="34" charset="0"/>
                        </a:rPr>
                        <a:t>All companies focus on 1 of the 4 strategies.</a:t>
                      </a:r>
                    </a:p>
                    <a:p>
                      <a:pPr marL="177800" indent="-177800" algn="l">
                        <a:spcAft>
                          <a:spcPts val="600"/>
                        </a:spcAft>
                        <a:buFontTx/>
                        <a:buBlip>
                          <a:blip r:embed="rId4"/>
                        </a:buBlip>
                      </a:pPr>
                      <a:r>
                        <a:rPr lang="en-GB" sz="1430" baseline="0" dirty="0" smtClean="0">
                          <a:solidFill>
                            <a:schemeClr val="tx1"/>
                          </a:solidFill>
                          <a:effectLst/>
                          <a:latin typeface="Arial" pitchFamily="34" charset="0"/>
                          <a:ea typeface="Times New Roman"/>
                          <a:cs typeface="Arial" pitchFamily="34" charset="0"/>
                        </a:rPr>
                        <a:t>What happens when your company reaches monopoly levels.</a:t>
                      </a:r>
                    </a:p>
                    <a:p>
                      <a:pPr marL="177800" indent="-177800" algn="l">
                        <a:spcAft>
                          <a:spcPts val="600"/>
                        </a:spcAft>
                        <a:buFontTx/>
                        <a:buBlip>
                          <a:blip r:embed="rId4"/>
                        </a:buBlip>
                      </a:pPr>
                      <a:r>
                        <a:rPr lang="en-GB" sz="1430" baseline="0" dirty="0" smtClean="0">
                          <a:solidFill>
                            <a:srgbClr val="FF0000"/>
                          </a:solidFill>
                          <a:effectLst/>
                          <a:latin typeface="Arial" pitchFamily="34" charset="0"/>
                          <a:ea typeface="Times New Roman"/>
                          <a:cs typeface="Arial" pitchFamily="34" charset="0"/>
                        </a:rPr>
                        <a:t>What laws are there that restrict what you can say in an Ad.</a:t>
                      </a:r>
                    </a:p>
                    <a:p>
                      <a:pPr marL="177800" indent="-177800" algn="l">
                        <a:spcAft>
                          <a:spcPts val="600"/>
                        </a:spcAft>
                        <a:buFontTx/>
                        <a:buBlip>
                          <a:blip r:embed="rId4"/>
                        </a:buBlip>
                      </a:pPr>
                      <a:r>
                        <a:rPr lang="en-GB" sz="1430" baseline="0" dirty="0" smtClean="0">
                          <a:solidFill>
                            <a:schemeClr val="tx1"/>
                          </a:solidFill>
                          <a:effectLst/>
                          <a:latin typeface="Arial" pitchFamily="34" charset="0"/>
                          <a:ea typeface="Times New Roman"/>
                          <a:cs typeface="Arial" pitchFamily="34" charset="0"/>
                        </a:rPr>
                        <a:t>When companies change marketing strategy due to circumstances (VW).</a:t>
                      </a:r>
                    </a:p>
                    <a:p>
                      <a:pPr marL="177800" indent="-177800" algn="l">
                        <a:spcAft>
                          <a:spcPts val="600"/>
                        </a:spcAft>
                        <a:buFontTx/>
                        <a:buBlip>
                          <a:blip r:embed="rId4"/>
                        </a:buBlip>
                      </a:pPr>
                      <a:r>
                        <a:rPr lang="en-GB" sz="1430" baseline="0" dirty="0" smtClean="0">
                          <a:solidFill>
                            <a:srgbClr val="FF0000"/>
                          </a:solidFill>
                          <a:effectLst/>
                          <a:latin typeface="Arial" pitchFamily="34" charset="0"/>
                          <a:ea typeface="Times New Roman"/>
                          <a:cs typeface="Arial" pitchFamily="34" charset="0"/>
                        </a:rPr>
                        <a:t>When companies are so large they no longer need to market their name.</a:t>
                      </a:r>
                      <a:endParaRPr lang="en-GB" sz="143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162800" y="1190625"/>
            <a:ext cx="1524000" cy="28989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04800" y="4953000"/>
            <a:ext cx="6705600" cy="1631216"/>
          </a:xfrm>
          <a:prstGeom prst="rect">
            <a:avLst/>
          </a:prstGeom>
          <a:solidFill>
            <a:schemeClr val="tx2">
              <a:lumMod val="40000"/>
              <a:lumOff val="60000"/>
            </a:schemeClr>
          </a:solidFill>
          <a:ln w="28575">
            <a:solidFill>
              <a:srgbClr val="C00000"/>
            </a:solidFill>
          </a:ln>
        </p:spPr>
        <p:txBody>
          <a:bodyPr wrap="square" rtlCol="0">
            <a:spAutoFit/>
          </a:bodyPr>
          <a:lstStyle/>
          <a:p>
            <a:r>
              <a:rPr lang="en-US" sz="2000" b="1" dirty="0" smtClean="0"/>
              <a:t>Tips for Success</a:t>
            </a:r>
          </a:p>
          <a:p>
            <a:r>
              <a:rPr lang="en-US" sz="2000" dirty="0" smtClean="0"/>
              <a:t>Make sure you can develop a marketing strategy for a given product/service. The 4 elements of the marketing mix should all link together in order to be effective in attracting the target market to buy the product/service.</a:t>
            </a:r>
            <a:endParaRPr lang="en-US" sz="2000" dirty="0"/>
          </a:p>
        </p:txBody>
      </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17296" cy="625434"/>
          </a:xfrm>
        </p:spPr>
        <p:txBody>
          <a:bodyPr>
            <a:noAutofit/>
          </a:bodyPr>
          <a:lstStyle/>
          <a:p>
            <a:r>
              <a:rPr lang="en-GB" sz="3600" dirty="0" smtClean="0"/>
              <a:t>3.4.1 – Marketing Strategy – Case Study</a:t>
            </a:r>
            <a:endParaRPr lang="en-GB" sz="3600" b="1" dirty="0" smtClean="0"/>
          </a:p>
        </p:txBody>
      </p:sp>
      <p:sp>
        <p:nvSpPr>
          <p:cNvPr id="8" name="Rectangle 7"/>
          <p:cNvSpPr/>
          <p:nvPr/>
        </p:nvSpPr>
        <p:spPr>
          <a:xfrm>
            <a:off x="304800" y="1143000"/>
            <a:ext cx="8534400" cy="5093702"/>
          </a:xfrm>
          <a:prstGeom prst="rect">
            <a:avLst/>
          </a:prstGeom>
        </p:spPr>
        <p:txBody>
          <a:bodyPr wrap="square">
            <a:spAutoFit/>
          </a:bodyPr>
          <a:lstStyle/>
          <a:p>
            <a:pPr marL="339725" indent="-339725">
              <a:spcAft>
                <a:spcPts val="600"/>
              </a:spcAft>
              <a:buClr>
                <a:srgbClr val="00B050"/>
              </a:buClr>
            </a:pPr>
            <a:r>
              <a:rPr lang="en-GB" sz="1500" b="1" dirty="0" smtClean="0">
                <a:solidFill>
                  <a:srgbClr val="0070C0"/>
                </a:solidFill>
              </a:rPr>
              <a:t>Case study: Nokia is losing market share to Samsung</a:t>
            </a:r>
          </a:p>
          <a:p>
            <a:pPr marL="339725" indent="-339725">
              <a:spcAft>
                <a:spcPts val="600"/>
              </a:spcAft>
              <a:buClr>
                <a:srgbClr val="00B050"/>
              </a:buClr>
              <a:buFont typeface="Wingdings 3" pitchFamily="18" charset="2"/>
              <a:buChar char=""/>
            </a:pPr>
            <a:r>
              <a:rPr lang="en-GB" sz="1500" dirty="0" smtClean="0">
                <a:solidFill>
                  <a:srgbClr val="0070C0"/>
                </a:solidFill>
              </a:rPr>
              <a:t>For 14 years, Nokia was the world’s biggest seller of mobile phones. It was overtaken by South Korea’s Samsung in 2012 as the best selling cell (mobile) phone in India and other emerging markets. Apple </a:t>
            </a:r>
            <a:r>
              <a:rPr lang="en-GB" sz="1500" dirty="0" err="1" smtClean="0">
                <a:solidFill>
                  <a:srgbClr val="0070C0"/>
                </a:solidFill>
              </a:rPr>
              <a:t>iPhone</a:t>
            </a:r>
            <a:r>
              <a:rPr lang="en-GB" sz="1500" dirty="0" smtClean="0">
                <a:solidFill>
                  <a:srgbClr val="0070C0"/>
                </a:solidFill>
              </a:rPr>
              <a:t>® was seen  as the main competitor but Nokia is also losing out in the basic phone market where it thought there were still years of strong growth in emerging markets.</a:t>
            </a:r>
          </a:p>
          <a:p>
            <a:pPr marL="339725" indent="-339725">
              <a:spcAft>
                <a:spcPts val="600"/>
              </a:spcAft>
              <a:buClr>
                <a:srgbClr val="00B050"/>
              </a:buClr>
              <a:buFont typeface="Wingdings 3" pitchFamily="18" charset="2"/>
              <a:buChar char=""/>
            </a:pPr>
            <a:r>
              <a:rPr lang="en-GB" sz="1500" dirty="0" smtClean="0">
                <a:solidFill>
                  <a:srgbClr val="0070C0"/>
                </a:solidFill>
              </a:rPr>
              <a:t>In India, the world’s second biggest mobile phone market, Nokia’s market share has halved from 62% to 31% of the total 183m handsets sold. In China, the world’s largest mobile phone market, its share of the market has fallen from 39% in 2009 to 24% in 2011.</a:t>
            </a:r>
          </a:p>
          <a:p>
            <a:pPr marL="339725" indent="-339725">
              <a:spcAft>
                <a:spcPts val="600"/>
              </a:spcAft>
              <a:buClr>
                <a:srgbClr val="00B050"/>
              </a:buClr>
              <a:buFont typeface="Wingdings 3" pitchFamily="18" charset="2"/>
              <a:buChar char=""/>
            </a:pPr>
            <a:r>
              <a:rPr lang="en-GB" sz="1500" dirty="0" smtClean="0">
                <a:solidFill>
                  <a:srgbClr val="0070C0"/>
                </a:solidFill>
              </a:rPr>
              <a:t>In Africa its market share has also slipped to 51% in 2011 from 62% in 2009. It is surviving at the moment because of its superior distribution on the European continent but this will probably not last if it doesn’t act quickly.</a:t>
            </a:r>
          </a:p>
          <a:p>
            <a:pPr marL="339725" indent="-339725">
              <a:spcAft>
                <a:spcPts val="600"/>
              </a:spcAft>
              <a:buClr>
                <a:srgbClr val="00B050"/>
              </a:buClr>
              <a:buFont typeface="Wingdings 3" pitchFamily="18" charset="2"/>
              <a:buChar char=""/>
            </a:pPr>
            <a:r>
              <a:rPr lang="en-GB" sz="1500" dirty="0" smtClean="0">
                <a:solidFill>
                  <a:srgbClr val="0070C0"/>
                </a:solidFill>
              </a:rPr>
              <a:t>‘Nokia left the door wide open for Samsung and others by not delivering a full-touch-feature phone. The Koreans figured it out three years ago, yet Nokia still does not have a product, said Ben Wood, head of research at CCS Insight.</a:t>
            </a:r>
          </a:p>
          <a:p>
            <a:pPr marL="339725" indent="-339725">
              <a:spcAft>
                <a:spcPts val="600"/>
              </a:spcAft>
              <a:buClr>
                <a:srgbClr val="00B050"/>
              </a:buClr>
              <a:buFont typeface="Wingdings 3" pitchFamily="18" charset="2"/>
              <a:buChar char=""/>
            </a:pPr>
            <a:r>
              <a:rPr lang="en-GB" sz="1500" dirty="0" smtClean="0">
                <a:solidFill>
                  <a:srgbClr val="0070C0"/>
                </a:solidFill>
              </a:rPr>
              <a:t>So even though Nokia had a good reputation, their phones were priced competitively, they were still promoted and sold in appropriate places for consumers, consumers still switched to other handsets such as Samsung. Nokia mobile phones had failed to keep up with the latest technology and customer preferences. The ‘product’ part of the marketing mix wasn’t right and so sales were falling even though the other three elements of the marketing mix were right.</a:t>
            </a:r>
          </a:p>
        </p:txBody>
      </p:sp>
      <p:sp>
        <p:nvSpPr>
          <p:cNvPr id="10" name="Round Same Side Corner Rectangle 9">
            <a:hlinkClick r:id="rId3" action="ppaction://hlinksldjump"/>
          </p:cNvPr>
          <p:cNvSpPr/>
          <p:nvPr/>
        </p:nvSpPr>
        <p:spPr>
          <a:xfrm>
            <a:off x="5638800" y="685800"/>
            <a:ext cx="762000" cy="357190"/>
          </a:xfrm>
          <a:prstGeom prst="round2SameRect">
            <a:avLst/>
          </a:prstGeom>
          <a:gradFill>
            <a:gsLst>
              <a:gs pos="50000">
                <a:srgbClr val="0070C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199</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Enderoth</Template>
  <TotalTime>34721</TotalTime>
  <Words>5040</Words>
  <Application>Microsoft Office PowerPoint</Application>
  <PresentationFormat>On-screen Show (4:3)</PresentationFormat>
  <Paragraphs>312</Paragraphs>
  <Slides>26</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3.4 – Assessment Objectives</vt:lpstr>
      <vt:lpstr>3.4 – Glossary</vt:lpstr>
      <vt:lpstr>3.4.1 – Marketing Strategy</vt:lpstr>
      <vt:lpstr>3.4.1 – Marketing Strategy</vt:lpstr>
      <vt:lpstr>3.4.1 – Marketing Strategy</vt:lpstr>
      <vt:lpstr>3.4.1 – Marketing Strategy – Case Study</vt:lpstr>
      <vt:lpstr>3.4.1 – Marketing Strategy – Activity 16.1</vt:lpstr>
      <vt:lpstr>3.4.1 – Recommend and justify a Marketing Strategy</vt:lpstr>
      <vt:lpstr>3.4.1 – Recommend and justify a Marketing Strategy</vt:lpstr>
      <vt:lpstr>3.4.2 – Legal Controls on Marketing</vt:lpstr>
      <vt:lpstr>3.4.2 – Legal Controls on Marketing</vt:lpstr>
      <vt:lpstr>3.4.2 – Legal Controls on Marketing</vt:lpstr>
      <vt:lpstr>3.4.2 – Legal Controls on Marketing</vt:lpstr>
      <vt:lpstr>3.4.2 – Legal Controls on Marketing</vt:lpstr>
      <vt:lpstr>3.4.3 – Entering New Markets Abroad</vt:lpstr>
      <vt:lpstr>3.4.3 – Entering New Markets Abroad</vt:lpstr>
      <vt:lpstr>3.4.3 – Methods to Overcome Problems</vt:lpstr>
      <vt:lpstr>3.4.3 – Methods to Overcome Problems</vt:lpstr>
      <vt:lpstr>3.4.3 – Methods to Overcome Problems</vt:lpstr>
      <vt:lpstr>Exam Style Questions – Paper 1</vt:lpstr>
      <vt:lpstr>Exam Style Questions – Paper 1</vt:lpstr>
      <vt:lpstr>Marketing – Section Case Study – Paper 2</vt:lpstr>
      <vt:lpstr>Marketing – Section Case Study – Paper 2</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1310</cp:revision>
  <cp:lastPrinted>2014-01-22T18:25:48Z</cp:lastPrinted>
  <dcterms:created xsi:type="dcterms:W3CDTF">2008-03-12T11:01:44Z</dcterms:created>
  <dcterms:modified xsi:type="dcterms:W3CDTF">2016-04-04T09:14:47Z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